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06.xml" ContentType="application/vnd.openxmlformats-officedocument.presentationml.notesSlide+xml"/>
  <Override PartName="/ppt/notesSlides/notesSlide104.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105.xml" ContentType="application/vnd.openxmlformats-officedocument.presentationml.notesSlide+xml"/>
  <Override PartName="/ppt/notesSlides/notesSlide86.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78.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98.xml" ContentType="application/vnd.openxmlformats-officedocument.presentationml.notesSlide+xml"/>
  <Override PartName="/ppt/notesSlides/notesSlide12.xml" ContentType="application/vnd.openxmlformats-officedocument.presentationml.notesSlide+xml"/>
  <Override PartName="/ppt/notesSlides/notesSlide117.xml" ContentType="application/vnd.openxmlformats-officedocument.presentationml.notesSlide+xml"/>
  <Override PartName="/ppt/notesSlides/notesSlide5.xml" ContentType="application/vnd.openxmlformats-officedocument.presentationml.notesSlide+xml"/>
  <Override PartName="/ppt/notesSlides/notesSlide100.xml" ContentType="application/vnd.openxmlformats-officedocument.presentationml.notesSlide+xml"/>
  <Override PartName="/ppt/notesSlides/notesSlide49.xml" ContentType="application/vnd.openxmlformats-officedocument.presentationml.notesSlide+xml"/>
  <Override PartName="/ppt/notesSlides/notesSlide72.xml" ContentType="application/vnd.openxmlformats-officedocument.presentationml.notesSlide+xml"/>
  <Override PartName="/ppt/notesSlides/notesSlide23.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1.xml" ContentType="application/vnd.openxmlformats-officedocument.presentationml.notesSlide+xml"/>
  <Override PartName="/ppt/notesSlides/notesSlide45.xml" ContentType="application/vnd.openxmlformats-officedocument.presentationml.notesSlide+xml"/>
  <Override PartName="/ppt/notesSlides/notesSlide113.xml" ContentType="application/vnd.openxmlformats-officedocument.presentationml.notesSlide+xml"/>
  <Override PartName="/ppt/notesSlides/notesSlide81.xml" ContentType="application/vnd.openxmlformats-officedocument.presentationml.notesSlide+xml"/>
  <Override PartName="/ppt/notesSlides/notesSlide58.xml" ContentType="application/vnd.openxmlformats-officedocument.presentationml.notesSlide+xml"/>
  <Override PartName="/ppt/notesSlides/notesSlide21.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112.xml" ContentType="application/vnd.openxmlformats-officedocument.presentationml.notesSlide+xml"/>
  <Override PartName="/ppt/notesSlides/notesSlide44.xml" ContentType="application/vnd.openxmlformats-officedocument.presentationml.notesSlide+xml"/>
  <Override PartName="/ppt/notesSlides/notesSlide56.xml" ContentType="application/vnd.openxmlformats-officedocument.presentationml.notesSlide+xml"/>
  <Override PartName="/ppt/notesSlides/notesSlide111.xml" ContentType="application/vnd.openxmlformats-officedocument.presentationml.notesSlide+xml"/>
  <Override PartName="/ppt/notesSlides/notesSlide124.xml" ContentType="application/vnd.openxmlformats-officedocument.presentationml.notesSlide+xml"/>
  <Override PartName="/ppt/notesSlides/notesSlide74.xml" ContentType="application/vnd.openxmlformats-officedocument.presentationml.notesSlide+xml"/>
  <Override PartName="/ppt/notesSlides/notesSlide25.xml" ContentType="application/vnd.openxmlformats-officedocument.presentationml.notesSlide+xml"/>
  <Override PartName="/ppt/notesSlides/notesSlide73.xml" ContentType="application/vnd.openxmlformats-officedocument.presentationml.notesSlide+xml"/>
  <Override PartName="/ppt/notesSlides/notesSlide123.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77.xml" ContentType="application/vnd.openxmlformats-officedocument.presentationml.notesSlide+xml"/>
  <Override PartName="/ppt/notesSlides/notesSlide46.xml" ContentType="application/vnd.openxmlformats-officedocument.presentationml.notesSlide+xml"/>
  <Override PartName="/ppt/notesSlides/notesSlide95.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71.xml" ContentType="application/vnd.openxmlformats-officedocument.presentationml.notesSlide+xml"/>
  <Override PartName="/ppt/notesSlides/notesSlide48.xml" ContentType="application/vnd.openxmlformats-officedocument.presentationml.notesSlide+xml"/>
  <Override PartName="/ppt/notesSlides/notesSlide121.xml" ContentType="application/vnd.openxmlformats-officedocument.presentationml.notesSlide+xml"/>
  <Override PartName="/ppt/notesSlides/notesSlide60.xml" ContentType="application/vnd.openxmlformats-officedocument.presentationml.notesSlide+xml"/>
  <Override PartName="/ppt/notesSlides/notesSlide110.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82.xml" ContentType="application/vnd.openxmlformats-officedocument.presentationml.notesSlide+xml"/>
  <Override PartName="/ppt/notesSlides/notesSlide28.xml" ContentType="application/vnd.openxmlformats-officedocument.presentationml.notesSlide+xml"/>
  <Override PartName="/ppt/notesSlides/notesSlide10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99.xml" ContentType="application/vnd.openxmlformats-officedocument.presentationml.notesSlide+xml"/>
  <Override PartName="/ppt/notesSlides/notesSlide17.xml" ContentType="application/vnd.openxmlformats-officedocument.presentationml.notesSlide+xml"/>
  <Override PartName="/ppt/notesSlides/notesSlide66.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68.xml" ContentType="application/vnd.openxmlformats-officedocument.presentationml.notesSlide+xml"/>
  <Override PartName="/ppt/notesSlides/_rels/notesSlide69.xml.rels" ContentType="application/vnd.openxmlformats-package.relationships+xml"/>
  <Override PartName="/ppt/notesSlides/_rels/notesSlide20.xml.rels" ContentType="application/vnd.openxmlformats-package.relationships+xml"/>
  <Override PartName="/ppt/notesSlides/_rels/notesSlide99.xml.rels" ContentType="application/vnd.openxmlformats-package.relationships+xml"/>
  <Override PartName="/ppt/notesSlides/_rels/notesSlide112.xml.rels" ContentType="application/vnd.openxmlformats-package.relationships+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6.xml.rels" ContentType="application/vnd.openxmlformats-package.relationships+xml"/>
  <Override PartName="/ppt/notesSlides/_rels/notesSlide111.xml.rels" ContentType="application/vnd.openxmlformats-package.relationships+xml"/>
  <Override PartName="/ppt/notesSlides/_rels/notesSlide98.xml.rels" ContentType="application/vnd.openxmlformats-package.relationships+xml"/>
  <Override PartName="/ppt/notesSlides/_rels/notesSlide68.xml.rels" ContentType="application/vnd.openxmlformats-package.relationships+xml"/>
  <Override PartName="/ppt/notesSlides/_rels/notesSlide28.xml.rels" ContentType="application/vnd.openxmlformats-package.relationships+xml"/>
  <Override PartName="/ppt/notesSlides/_rels/notesSlide44.xml.rels" ContentType="application/vnd.openxmlformats-package.relationships+xml"/>
  <Override PartName="/ppt/notesSlides/_rels/notesSlide106.xml.rels" ContentType="application/vnd.openxmlformats-package.relationships+xml"/>
  <Override PartName="/ppt/notesSlides/_rels/notesSlide113.xml.rels" ContentType="application/vnd.openxmlformats-package.relationships+xml"/>
  <Override PartName="/ppt/notesSlides/_rels/notesSlide5.xml.rels" ContentType="application/vnd.openxmlformats-package.relationships+xml"/>
  <Override PartName="/ppt/notesSlides/_rels/notesSlide73.xml.rels" ContentType="application/vnd.openxmlformats-package.relationships+xml"/>
  <Override PartName="/ppt/notesSlides/_rels/notesSlide82.xml.rels" ContentType="application/vnd.openxmlformats-package.relationships+xml"/>
  <Override PartName="/ppt/notesSlides/_rels/notesSlide56.xml.rels" ContentType="application/vnd.openxmlformats-package.relationships+xml"/>
  <Override PartName="/ppt/notesSlides/_rels/notesSlide47.xml.rels" ContentType="application/vnd.openxmlformats-package.relationships+xml"/>
  <Override PartName="/ppt/notesSlides/_rels/notesSlide104.xml.rels" ContentType="application/vnd.openxmlformats-package.relationships+xml"/>
  <Override PartName="/ppt/notesSlides/_rels/notesSlide75.xml.rels" ContentType="application/vnd.openxmlformats-package.relationships+xml"/>
  <Override PartName="/ppt/notesSlides/_rels/notesSlide60.xml.rels" ContentType="application/vnd.openxmlformats-package.relationships+xml"/>
  <Override PartName="/ppt/notesSlides/_rels/notesSlide23.xml.rels" ContentType="application/vnd.openxmlformats-package.relationships+xml"/>
  <Override PartName="/ppt/notesSlides/_rels/notesSlide105.xml.rels" ContentType="application/vnd.openxmlformats-package.relationships+xml"/>
  <Override PartName="/ppt/notesSlides/_rels/notesSlide121.xml.rels" ContentType="application/vnd.openxmlformats-package.relationships+xml"/>
  <Override PartName="/ppt/notesSlides/_rels/notesSlide76.xml.rels" ContentType="application/vnd.openxmlformats-package.relationships+xml"/>
  <Override PartName="/ppt/notesSlides/_rels/notesSlide117.xml.rels" ContentType="application/vnd.openxmlformats-package.relationships+xml"/>
  <Override PartName="/ppt/notesSlides/_rels/notesSlide124.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95.xml.rels" ContentType="application/vnd.openxmlformats-package.relationships+xml"/>
  <Override PartName="/ppt/notesSlides/_rels/notesSlide71.xml.rels" ContentType="application/vnd.openxmlformats-package.relationships+xml"/>
  <Override PartName="/ppt/notesSlides/_rels/notesSlide83.xml.rels" ContentType="application/vnd.openxmlformats-package.relationships+xml"/>
  <Override PartName="/ppt/notesSlides/_rels/notesSlide74.xml.rels" ContentType="application/vnd.openxmlformats-package.relationships+xml"/>
  <Override PartName="/ppt/notesSlides/_rels/notesSlide84.xml.rels" ContentType="application/vnd.openxmlformats-package.relationships+xml"/>
  <Override PartName="/ppt/notesSlides/_rels/notesSlide49.xml.rels" ContentType="application/vnd.openxmlformats-package.relationships+xml"/>
  <Override PartName="/ppt/notesSlides/_rels/notesSlide58.xml.rels" ContentType="application/vnd.openxmlformats-package.relationships+xml"/>
  <Override PartName="/ppt/notesSlides/_rels/notesSlide12.xml.rels" ContentType="application/vnd.openxmlformats-package.relationships+xml"/>
  <Override PartName="/ppt/notesSlides/_rels/notesSlide65.xml.rels" ContentType="application/vnd.openxmlformats-package.relationships+xml"/>
  <Override PartName="/ppt/notesSlides/_rels/notesSlide72.xml.rels" ContentType="application/vnd.openxmlformats-package.relationships+xml"/>
  <Override PartName="/ppt/notesSlides/_rels/notesSlide108.xml.rels" ContentType="application/vnd.openxmlformats-package.relationships+xml"/>
  <Override PartName="/ppt/notesSlides/_rels/notesSlide115.xml.rels" ContentType="application/vnd.openxmlformats-package.relationships+xml"/>
  <Override PartName="/ppt/notesSlides/_rels/notesSlide21.xml.rels" ContentType="application/vnd.openxmlformats-package.relationships+xml"/>
  <Override PartName="/ppt/notesSlides/_rels/notesSlide100.xml.rels" ContentType="application/vnd.openxmlformats-package.relationships+xml"/>
  <Override PartName="/ppt/notesSlides/_rels/notesSlide91.xml.rels" ContentType="application/vnd.openxmlformats-package.relationships+xml"/>
  <Override PartName="/ppt/notesSlides/_rels/notesSlide81.xml.rels" ContentType="application/vnd.openxmlformats-package.relationships+xml"/>
  <Override PartName="/ppt/notesSlides/_rels/notesSlide77.xml.rels" ContentType="application/vnd.openxmlformats-package.relationships+xml"/>
  <Override PartName="/ppt/notesSlides/_rels/notesSlide46.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1.xml.rels" ContentType="application/vnd.openxmlformats-package.relationships+xml"/>
  <Override PartName="/ppt/notesSlides/_rels/notesSlide45.xml.rels" ContentType="application/vnd.openxmlformats-package.relationships+xml"/>
  <Override PartName="/ppt/notesSlides/_rels/notesSlide107.xml.rels" ContentType="application/vnd.openxmlformats-package.relationships+xml"/>
  <Override PartName="/ppt/notesSlides/_rels/notesSlide114.xml.rels" ContentType="application/vnd.openxmlformats-package.relationships+xml"/>
  <Override PartName="/ppt/notesSlides/_rels/notesSlide123.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52.xml.rels" ContentType="application/vnd.openxmlformats-package.relationships+xml"/>
  <Override PartName="/ppt/notesSlides/_rels/notesSlide48.xml.rels" ContentType="application/vnd.openxmlformats-package.relationships+xml"/>
  <Override PartName="/ppt/notesSlides/_rels/notesSlide64.xml.rels" ContentType="application/vnd.openxmlformats-package.relationships+xml"/>
  <Override PartName="/ppt/notesSlides/_rels/notesSlide22.xml.rels" ContentType="application/vnd.openxmlformats-package.relationships+xml"/>
  <Override PartName="/ppt/notesSlides/_rels/notesSlide110.xml.rels" ContentType="application/vnd.openxmlformats-package.relationships+xml"/>
  <Override PartName="/ppt/notesSlides/_rels/notesSlide101.xml.rels" ContentType="application/vnd.openxmlformats-package.relationships+xml"/>
  <Override PartName="/ppt/notesSlides/_rels/notesSlide92.xml.rels" ContentType="application/vnd.openxmlformats-package.relationships+xml"/>
  <Override PartName="/ppt/notesSlides/notesSlide114.xml" ContentType="application/vnd.openxmlformats-officedocument.presentationml.notesSlide+xml"/>
  <Override PartName="/ppt/notesSlides/notesSlide64.xml" ContentType="application/vnd.openxmlformats-officedocument.presentationml.notesSlide+xml"/>
  <Override PartName="/ppt/notesSlides/notesSlide115.xml" ContentType="application/vnd.openxmlformats-officedocument.presentationml.notesSlide+xml"/>
  <Override PartName="/ppt/notesSlides/notesSlide65.xml" ContentType="application/vnd.openxmlformats-officedocument.presentationml.notesSlide+xml"/>
  <Override PartName="/ppt/notesSlides/notesSlide69.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jpeg" ContentType="image/jpeg"/>
  <Override PartName="/ppt/media/image106.png" ContentType="image/png"/>
  <Override PartName="/ppt/media/image174.png" ContentType="image/png"/>
  <Override PartName="/ppt/media/image124.jpeg" ContentType="image/jpeg"/>
  <Override PartName="/ppt/media/image164.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3.png" ContentType="image/png"/>
  <Override PartName="/ppt/media/image145.jpeg" ContentType="image/jpeg"/>
  <Override PartName="/ppt/media/image109.jpeg" ContentType="image/jpe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123.jpeg" ContentType="image/jpeg"/>
  <Override PartName="/ppt/media/image96.png" ContentType="image/png"/>
  <Override PartName="/ppt/media/image28.png" ContentType="image/png"/>
  <Override PartName="/ppt/media/image95.png" ContentType="image/png"/>
  <Override PartName="/ppt/media/image111.jpeg" ContentType="image/jpe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7.png" ContentType="image/png"/>
  <Override PartName="/ppt/media/image159.png" ContentType="image/png"/>
  <Override PartName="/ppt/media/image62.png" ContentType="image/png"/>
  <Override PartName="/ppt/media/image38.png" ContentType="image/png"/>
  <Override PartName="/ppt/media/image8.png" ContentType="image/png"/>
  <Override PartName="/ppt/media/image30.png" ContentType="image/png"/>
  <Override PartName="/ppt/media/image127.png" ContentType="image/png"/>
  <Override PartName="/ppt/media/image1.png" ContentType="image/png"/>
  <Override PartName="/ppt/media/image153.png" ContentType="image/png"/>
  <Override PartName="/ppt/media/image39.png" ContentType="image/png"/>
  <Override PartName="/ppt/media/image41.png" ContentType="image/png"/>
  <Override PartName="/ppt/media/image138.png" ContentType="image/png"/>
  <Override PartName="/ppt/media/image50.png" ContentType="image/png"/>
  <Override PartName="/ppt/media/image51.png" ContentType="image/png"/>
  <Override PartName="/ppt/media/image148.png" ContentType="image/png"/>
  <Override PartName="/ppt/media/image52.png" ContentType="image/png"/>
  <Override PartName="/ppt/media/image149.png" ContentType="image/png"/>
  <Override PartName="/ppt/media/image53.png" ContentType="image/png"/>
  <Override PartName="/ppt/media/image147.gif" ContentType="image/gif"/>
  <Override PartName="/ppt/media/image56.png" ContentType="image/png"/>
  <Override PartName="/ppt/media/image128.png" ContentType="image/png"/>
  <Override PartName="/ppt/media/image129.png" ContentType="image/png"/>
  <Override PartName="/ppt/media/image32.png" ContentType="image/png"/>
  <Override PartName="/ppt/media/image152.png" ContentType="image/png"/>
  <Override PartName="/ppt/media/image151.png" ContentType="image/png"/>
  <Override PartName="/ppt/media/image160.png" ContentType="image/png"/>
  <Override PartName="/ppt/media/image161.png" ContentType="image/png"/>
  <Override PartName="/ppt/media/image150.png" ContentType="image/png"/>
  <Override PartName="/ppt/media/image33.png" ContentType="image/png"/>
  <Override PartName="/ppt/media/image162.png" ContentType="image/png"/>
  <Override PartName="/ppt/media/image40.png" ContentType="image/png"/>
  <Override PartName="/ppt/media/image137.png" ContentType="image/png"/>
  <Override PartName="/ppt/media/image163.png" ContentType="image/png"/>
  <Override PartName="/ppt/media/image42.png" ContentType="image/png"/>
  <Override PartName="/ppt/media/image139.png" ContentType="image/png"/>
  <Override PartName="/ppt/media/image165.png" ContentType="image/png"/>
  <Override PartName="/ppt/media/image43.png" ContentType="image/png"/>
  <Override PartName="/ppt/media/image166.png" ContentType="image/png"/>
  <Override PartName="/ppt/media/image44.png" ContentType="image/png"/>
  <Override PartName="/ppt/media/image130.png" ContentType="image/png"/>
  <Override PartName="/ppt/media/image167.png" ContentType="image/png"/>
  <Override PartName="/ppt/media/image45.png" ContentType="image/png"/>
  <Override PartName="/ppt/media/image131.png" ContentType="image/png"/>
  <Override PartName="/ppt/media/image168.png" ContentType="image/png"/>
  <Override PartName="/ppt/media/image46.png" ContentType="image/png"/>
  <Override PartName="/ppt/media/image132.png" ContentType="image/png"/>
  <Override PartName="/ppt/media/image169.png" ContentType="image/png"/>
  <Override PartName="/ppt/media/image48.png" ContentType="image/png"/>
  <Override PartName="/ppt/media/image134.png" ContentType="image/png"/>
  <Override PartName="/ppt/media/image146.png" ContentType="image/png"/>
  <Override PartName="/ppt/media/image144.png" ContentType="image/png"/>
  <Override PartName="/ppt/media/image143.png" ContentType="image/png"/>
  <Override PartName="/ppt/media/image55.png" ContentType="image/png"/>
  <Override PartName="/ppt/media/image141.png" ContentType="image/png"/>
  <Override PartName="/ppt/media/image133.jpeg" ContentType="image/jpeg"/>
  <Override PartName="/ppt/media/image54.png" ContentType="image/png"/>
  <Override PartName="/ppt/media/image140.png" ContentType="image/png"/>
  <Override PartName="/ppt/media/image100.png" ContentType="image/png"/>
  <Override PartName="/ppt/media/image49.png" ContentType="image/png"/>
  <Override PartName="/ppt/media/image136.png" ContentType="image/png"/>
  <Override PartName="/ppt/media/image142.gif" ContentType="image/gif"/>
  <Override PartName="/ppt/media/image135.png" ContentType="image/png"/>
  <Override PartName="/ppt/media/image11.png" ContentType="image/png"/>
  <Override PartName="/ppt/media/image108.png" ContentType="image/png"/>
  <Override PartName="/ppt/media/image176.png" ContentType="image/png"/>
  <Override PartName="/ppt/media/image36.png" ContentType="image/png"/>
  <Override PartName="/ppt/media/image61.png" ContentType="image/png"/>
  <Override PartName="/ppt/media/image158.png" ContentType="image/png"/>
  <Override PartName="/ppt/media/image6.png" ContentType="image/png"/>
  <Override PartName="/ppt/media/image18.png" ContentType="image/png"/>
  <Override PartName="/ppt/media/image86.png" ContentType="image/png"/>
  <Override PartName="/ppt/media/image31.png" ContentType="image/png"/>
  <Override PartName="/ppt/media/image9.png" ContentType="image/png"/>
  <Override PartName="/ppt/media/image47.png" ContentType="image/png"/>
  <Override PartName="/ppt/media/image10.png" ContentType="image/png"/>
  <Override PartName="/ppt/media/image175.png" ContentType="image/png"/>
  <Override PartName="/ppt/media/image107.png" ContentType="image/png"/>
  <Override PartName="/ppt/media/image35.png" ContentType="image/png"/>
  <Override PartName="/ppt/media/image60.png" ContentType="image/png"/>
  <Override PartName="/ppt/media/image157.png" ContentType="image/png"/>
  <Override PartName="/ppt/media/image5.png" ContentType="image/png"/>
  <Override PartName="/ppt/media/image85.png" ContentType="image/png"/>
  <Override PartName="/ppt/media/image17.png" ContentType="image/png"/>
  <Override PartName="/ppt/media/image14.png" ContentType="image/png"/>
  <Override PartName="/ppt/media/image82.png" ContentType="image/png"/>
  <Override PartName="/ppt/media/image34.png" ContentType="image/png"/>
  <Override PartName="/ppt/media/image156.png" ContentType="image/png"/>
  <Override PartName="/ppt/media/image4.png" ContentType="image/png"/>
  <Override PartName="/ppt/media/image84.png" ContentType="image/png"/>
  <Override PartName="/ppt/media/image16.png" ContentType="image/png"/>
  <Override PartName="/ppt/media/image13.png" ContentType="image/png"/>
  <Override PartName="/ppt/media/image155.jpeg" ContentType="image/jpeg"/>
  <Override PartName="/ppt/media/image81.png" ContentType="image/png"/>
  <Override PartName="/ppt/media/image3.png" ContentType="image/png"/>
  <Override PartName="/ppt/media/image83.png" ContentType="image/png"/>
  <Override PartName="/ppt/media/image15.png" ContentType="image/png"/>
  <Override PartName="/ppt/media/image80.png" ContentType="image/png"/>
  <Override PartName="/ppt/media/image12.png" ContentType="image/png"/>
  <Override PartName="/ppt/media/image112.jpeg" ContentType="image/jpeg"/>
  <Override PartName="/ppt/media/image37.png" ContentType="image/png"/>
  <Override PartName="/ppt/media/image94.png" ContentType="image/png"/>
  <Override PartName="/ppt/media/image26.png" ContentType="image/png"/>
  <Override PartName="/ppt/media/image2.png" ContentType="image/png"/>
  <Override PartName="/ppt/media/image154.png" ContentType="image/png"/>
  <Override PartName="/ppt/media/image25.png" ContentType="image/png"/>
  <Override PartName="/ppt/media/image92.png" ContentType="image/png"/>
  <Override PartName="/ppt/media/image24.png" ContentType="image/png"/>
  <Override PartName="/ppt/media/image114.jpeg" ContentType="image/jpe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59.png" ContentType="image/png"/>
  <Override PartName="/ppt/media/image110.png" ContentType="image/png"/>
  <Override PartName="/ppt/media/image93.jpeg" ContentType="image/jpeg"/>
  <Override PartName="/ppt/media/image9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63.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75.xml.rels" ContentType="application/vnd.openxmlformats-package.relationships+xml"/>
  <Override PartName="/ppt/slides/_rels/slide105.xml.rels" ContentType="application/vnd.openxmlformats-package.relationships+xml"/>
  <Override PartName="/ppt/slides/_rels/slide123.xml.rels" ContentType="application/vnd.openxmlformats-package.relationships+xml"/>
  <Override PartName="/ppt/slides/_rels/slide93.xml.rels" ContentType="application/vnd.openxmlformats-package.relationships+xml"/>
  <Override PartName="/ppt/slides/_rels/slide11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124.xml.rels" ContentType="application/vnd.openxmlformats-package.relationships+xml"/>
  <Override PartName="/ppt/slides/_rels/slide94.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125.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2.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114.xml.rels" ContentType="application/vnd.openxmlformats-package.relationships+xml"/>
  <Override PartName="/ppt/slides/_rels/slide91.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1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0.xml.rels" ContentType="application/vnd.openxmlformats-package.relationships+xml"/>
  <Override PartName="/ppt/slides/_rels/slide121.xml.rels" ContentType="application/vnd.openxmlformats-package.relationships+xml"/>
  <Override PartName="/ppt/slides/_rels/slide65.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27.xml.rels" ContentType="application/vnd.openxmlformats-package.relationships+xml"/>
  <Override PartName="/ppt/slides/_rels/slide120.xml.rels" ContentType="application/vnd.openxmlformats-package.relationships+xml"/>
  <Override PartName="/ppt/slides/_rels/slide116.xml.rels" ContentType="application/vnd.openxmlformats-package.relationships+xml"/>
  <Override PartName="/ppt/slides/_rels/slide126.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103.xml.rels" ContentType="application/vnd.openxmlformats-package.relationships+xml"/>
  <Override PartName="/ppt/slides/_rels/slide89.xml.rels" ContentType="application/vnd.openxmlformats-package.relationships+xml"/>
  <Override PartName="/ppt/slides/_rels/slide119.xml.rels" ContentType="application/vnd.openxmlformats-package.relationships+xml"/>
  <Override PartName="/ppt/slides/_rels/slide1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7.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108.xml.rels" ContentType="application/vnd.openxmlformats-package.relationships+xml"/>
  <Override PartName="/ppt/slides/_rels/slide77.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115.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107.xml.rels" ContentType="application/vnd.openxmlformats-package.relationships+xml"/>
  <Override PartName="/ppt/slides/_rels/slide80.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84.xml.rels" ContentType="application/vnd.openxmlformats-package.relationships+xml"/>
  <Override PartName="/ppt/slides/_rels/slide58.xml.rels" ContentType="application/vnd.openxmlformats-package.relationships+xml"/>
  <Override PartName="/ppt/slides/_rels/slide81.xml.rels" ContentType="application/vnd.openxmlformats-package.relationships+xml"/>
  <Override PartName="/ppt/slides/_rels/slide111.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120.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93.xml" ContentType="application/vnd.openxmlformats-officedocument.presentationml.slide+xml"/>
  <Override PartName="/ppt/slides/slide121.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94.xml" ContentType="application/vnd.openxmlformats-officedocument.presentationml.slide+xml"/>
  <Override PartName="/ppt/slides/slide122.xml" ContentType="application/vnd.openxmlformats-officedocument.presentationml.slide+xml"/>
  <Override PartName="/ppt/slides/slide71.xml" ContentType="application/vnd.openxmlformats-officedocument.presentationml.slide+xml"/>
  <Override PartName="/ppt/slides/slide118.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98.xml" ContentType="application/vnd.openxmlformats-officedocument.presentationml.slide+xml"/>
  <Override PartName="/ppt/slides/slide126.xml" ContentType="application/vnd.openxmlformats-officedocument.presentationml.slide+xml"/>
  <Override PartName="/ppt/slides/slide70.xml" ContentType="application/vnd.openxmlformats-officedocument.presentationml.slide+xml"/>
  <Override PartName="/ppt/slides/slide99.xml" ContentType="application/vnd.openxmlformats-officedocument.presentationml.slide+xml"/>
  <Override PartName="/ppt/slides/slide127.xml" ContentType="application/vnd.openxmlformats-officedocument.presentationml.slide+xml"/>
  <Override PartName="/ppt/slides/slide27.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60.xml" ContentType="application/vnd.openxmlformats-officedocument.presentationml.slide+xml"/>
  <Override PartName="/ppt/slides/slide29.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8.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91.xml" ContentType="application/vnd.openxmlformats-officedocument.presentationml.slide+xml"/>
  <Override PartName="/ppt/slides/slide23.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xml" ContentType="application/vnd.openxmlformats-officedocument.presentationml.slide+xml"/>
  <Override PartName="/ppt/slides/slide108.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72.xml" ContentType="application/vnd.openxmlformats-officedocument.presentationml.slide+xml"/>
  <Override PartName="/ppt/slides/slide100.xml" ContentType="application/vnd.openxmlformats-officedocument.presentationml.slide+xml"/>
  <Override PartName="/ppt/slides/slide47.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48.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49.xml" ContentType="application/vnd.openxmlformats-officedocument.presentationml.slide+xml"/>
  <Override PartName="/ppt/slides/slide6.xml" ContentType="application/vnd.openxmlformats-officedocument.presentationml.slide+xml"/>
  <Override PartName="/ppt/slides/slide81.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0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0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0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0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1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F1A44B2-6FDB-49A3-8D14-79B8DB3EDC2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hyperlink" Target="http://bit.ly/quaesita_datasci" TargetMode="External"/><Relationship Id="rId2" Type="http://schemas.openxmlformats.org/officeDocument/2006/relationships/slide" Target="../slides/slide104.xml"/><Relationship Id="rId3"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hyperlink" Target="http://bit.ly/quaesita_vocab" TargetMode="External"/><Relationship Id="rId2" Type="http://schemas.openxmlformats.org/officeDocument/2006/relationships/hyperlink" Target="https://en.wikipedia.org/wiki/Empirical_distribution_function" TargetMode="External"/><Relationship Id="rId3" Type="http://schemas.openxmlformats.org/officeDocument/2006/relationships/hyperlink" Target="http://bit.ly/quaesita_saddest" TargetMode="External"/><Relationship Id="rId4" Type="http://schemas.openxmlformats.org/officeDocument/2006/relationships/hyperlink" Target="https://bit.ly/distplushies" TargetMode="External"/><Relationship Id="rId5" Type="http://schemas.openxmlformats.org/officeDocument/2006/relationships/slide" Target="../slides/slide108.xml"/><Relationship Id="rId6"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hyperlink" Target="https://en.wikipedia.org/wiki/Empirical_distribution_function" TargetMode="External"/><Relationship Id="rId2" Type="http://schemas.openxmlformats.org/officeDocument/2006/relationships/slide" Target="../slides/slide110.xml"/><Relationship Id="rId3"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hyperlink" Target="http://bit.ly/quaesita_statistics" TargetMode="External"/><Relationship Id="rId2" Type="http://schemas.openxmlformats.org/officeDocument/2006/relationships/hyperlink" Target="http://bit.ly/quaesita_vocab" TargetMode="External"/><Relationship Id="rId3" Type="http://schemas.openxmlformats.org/officeDocument/2006/relationships/slide" Target="../slides/slide112.xml"/><Relationship Id="rId4"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685800" y="1143000"/>
            <a:ext cx="5485680" cy="3085560"/>
          </a:xfrm>
          <a:prstGeom prst="rect">
            <a:avLst/>
          </a:prstGeom>
        </p:spPr>
      </p:sp>
      <p:sp>
        <p:nvSpPr>
          <p:cNvPr id="67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b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67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8B5686E-3FB0-4557-A331-2C497708E7B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685800" y="1143000"/>
            <a:ext cx="5485680" cy="3085560"/>
          </a:xfrm>
          <a:prstGeom prst="rect">
            <a:avLst/>
          </a:prstGeom>
        </p:spPr>
      </p:sp>
      <p:sp>
        <p:nvSpPr>
          <p:cNvPr id="69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Sine we are describing our dataset, that’s data mining or analytics or descriptive statistics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69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12C06F3-1F8C-42E9-BF94-5F19626B9C8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685800" y="1143000"/>
            <a:ext cx="5485680" cy="3085560"/>
          </a:xfrm>
          <a:prstGeom prst="rect">
            <a:avLst/>
          </a:prstGeom>
        </p:spPr>
      </p:sp>
      <p:sp>
        <p:nvSpPr>
          <p:cNvPr id="83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StatQuest: What is a statistical distribution?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https://www.youtube.com/watch?v=oI3hZJqXJuc</a:t>
            </a:r>
            <a:endParaRPr b="0" lang="en-US" sz="2000" spc="-1" strike="noStrike">
              <a:latin typeface="Arial"/>
            </a:endParaRPr>
          </a:p>
        </p:txBody>
      </p:sp>
      <p:sp>
        <p:nvSpPr>
          <p:cNvPr id="83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A442CD-3775-4DE7-B599-841E7EFED46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685800" y="1143000"/>
            <a:ext cx="5485680" cy="3085560"/>
          </a:xfrm>
          <a:prstGeom prst="rect">
            <a:avLst/>
          </a:prstGeom>
        </p:spPr>
      </p:sp>
      <p:sp>
        <p:nvSpPr>
          <p:cNvPr id="84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Normal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Binomial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Exponential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Gamma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Pdf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Pmf </a:t>
            </a:r>
            <a:endParaRPr b="0" lang="en-US" sz="2000" spc="-1" strike="noStrike">
              <a:latin typeface="Arial"/>
            </a:endParaRPr>
          </a:p>
        </p:txBody>
      </p:sp>
      <p:sp>
        <p:nvSpPr>
          <p:cNvPr id="84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0426303-55FA-411D-87C0-E82FC247072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685800" y="1143000"/>
            <a:ext cx="5485680" cy="3085560"/>
          </a:xfrm>
          <a:prstGeom prst="rect">
            <a:avLst/>
          </a:prstGeom>
        </p:spPr>
      </p:sp>
      <p:sp>
        <p:nvSpPr>
          <p:cNvPr id="84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Unfortunately, we’re not all equally qualified to make good assumptions that lead to </a:t>
            </a:r>
            <a:r>
              <a:rPr b="0" lang="en-US" sz="1200" spc="-1" strike="noStrike" u="sng">
                <a:solidFill>
                  <a:srgbClr val="000000"/>
                </a:solidFill>
                <a:uFillTx/>
                <a:latin typeface="+mn-lt"/>
                <a:ea typeface="+mn-ea"/>
                <a:hlinkClick r:id="rId1"/>
              </a:rPr>
              <a:t>useful conclusions</a:t>
            </a:r>
            <a:r>
              <a:rPr b="0" lang="en-US" sz="1200" spc="-1" strike="noStrike">
                <a:solidFill>
                  <a:srgbClr val="000000"/>
                </a:solidFill>
                <a:latin typeface="+mn-lt"/>
                <a:ea typeface="+mn-ea"/>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pc="-1" strike="noStrike">
                <a:solidFill>
                  <a:srgbClr val="000000"/>
                </a:solidFill>
                <a:latin typeface="+mn-lt"/>
                <a:ea typeface="+mn-ea"/>
              </a:rPr>
              <a:t>my</a:t>
            </a:r>
            <a:r>
              <a:rPr b="0" lang="en-US" sz="1200" spc="-1" strike="noStrike">
                <a:solidFill>
                  <a:srgbClr val="000000"/>
                </a:solidFill>
                <a:latin typeface="+mn-lt"/>
                <a:ea typeface="+mn-ea"/>
              </a:rPr>
              <a:t> hands.</a:t>
            </a:r>
            <a:endParaRPr b="0" lang="en-US" sz="1200" spc="-1" strike="noStrike">
              <a:latin typeface="Arial"/>
            </a:endParaRPr>
          </a:p>
        </p:txBody>
      </p:sp>
      <p:sp>
        <p:nvSpPr>
          <p:cNvPr id="84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8B8195E-C5CD-4728-9A5E-7D93F4210AA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685800" y="1143000"/>
            <a:ext cx="5485680" cy="3085560"/>
          </a:xfrm>
          <a:prstGeom prst="rect">
            <a:avLst/>
          </a:prstGeom>
        </p:spPr>
      </p:sp>
      <p:sp>
        <p:nvSpPr>
          <p:cNvPr id="84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Normal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Binomial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Exponential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Gamma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Pdf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Pmf </a:t>
            </a:r>
            <a:endParaRPr b="0" lang="en-US" sz="2000" spc="-1" strike="noStrike">
              <a:latin typeface="Arial"/>
            </a:endParaRPr>
          </a:p>
        </p:txBody>
      </p:sp>
      <p:sp>
        <p:nvSpPr>
          <p:cNvPr id="84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F81CCFD-E85F-4018-816F-AF71F03D8A1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685800" y="1143000"/>
            <a:ext cx="5485680" cy="3085560"/>
          </a:xfrm>
          <a:prstGeom prst="rect">
            <a:avLst/>
          </a:prstGeom>
        </p:spPr>
      </p:sp>
      <p:sp>
        <p:nvSpPr>
          <p:cNvPr id="85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85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D6C622A-5E09-4659-8281-5477AA273A3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685800" y="1143000"/>
            <a:ext cx="5485680" cy="3085560"/>
          </a:xfrm>
          <a:prstGeom prst="rect">
            <a:avLst/>
          </a:prstGeom>
        </p:spPr>
      </p:sp>
      <p:sp>
        <p:nvSpPr>
          <p:cNvPr id="85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List of Probability Distributions - Stat Mania English</a:t>
            </a:r>
            <a:endParaRPr b="0" lang="en-US" sz="2000" spc="-1" strike="noStrike">
              <a:latin typeface="Arial"/>
            </a:endParaRPr>
          </a:p>
          <a:p>
            <a:pPr marL="216000" indent="-215640">
              <a:lnSpc>
                <a:spcPct val="100000"/>
              </a:lnSpc>
              <a:tabLst>
                <a:tab algn="l" pos="0"/>
              </a:tabLst>
            </a:pPr>
            <a:r>
              <a:rPr b="0" lang="en-US" sz="2000" spc="-1" strike="noStrike">
                <a:latin typeface="Arial"/>
              </a:rPr>
              <a:t>http://en.statmania.info/2015/08/list-of-probability-distribution.html</a:t>
            </a:r>
            <a:endParaRPr b="0" lang="en-US" sz="2000" spc="-1" strike="noStrike">
              <a:latin typeface="Arial"/>
            </a:endParaRPr>
          </a:p>
        </p:txBody>
      </p:sp>
      <p:sp>
        <p:nvSpPr>
          <p:cNvPr id="85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67516D2-28F5-4995-9312-8E6735C94CF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685800" y="1143000"/>
            <a:ext cx="5485680" cy="3085560"/>
          </a:xfrm>
          <a:prstGeom prst="rect">
            <a:avLst/>
          </a:prstGeom>
        </p:spPr>
      </p:sp>
      <p:sp>
        <p:nvSpPr>
          <p:cNvPr id="85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They either (1) </a:t>
            </a:r>
            <a:r>
              <a:rPr b="0" lang="en-US" sz="1200" spc="-1" strike="noStrike" u="sng">
                <a:solidFill>
                  <a:srgbClr val="000000"/>
                </a:solidFill>
                <a:uFillTx/>
                <a:latin typeface="+mn-lt"/>
                <a:ea typeface="+mn-ea"/>
                <a:hlinkClick r:id="rId1"/>
              </a:rPr>
              <a:t>estimate</a:t>
            </a:r>
            <a:r>
              <a:rPr b="0" lang="en-US" sz="1200" spc="-1" strike="noStrike">
                <a:solidFill>
                  <a:srgbClr val="000000"/>
                </a:solidFill>
                <a:latin typeface="+mn-lt"/>
                <a:ea typeface="+mn-ea"/>
              </a:rPr>
              <a:t> </a:t>
            </a:r>
            <a:r>
              <a:rPr b="0" lang="en-US" sz="1200" spc="-1" strike="noStrike" u="sng">
                <a:solidFill>
                  <a:srgbClr val="000000"/>
                </a:solidFill>
                <a:uFillTx/>
                <a:latin typeface="+mn-lt"/>
                <a:ea typeface="+mn-ea"/>
                <a:hlinkClick r:id="rId2"/>
              </a:rPr>
              <a:t>empirical</a:t>
            </a:r>
            <a:r>
              <a:rPr b="0" lang="en-US" sz="1200" spc="-1" strike="noStrike">
                <a:solidFill>
                  <a:srgbClr val="000000"/>
                </a:solidFill>
                <a:latin typeface="+mn-lt"/>
                <a:ea typeface="+mn-ea"/>
              </a:rPr>
              <a:t> distributions from their data — using, you guessed it, histograms! — or they (2) make theoretical </a:t>
            </a:r>
            <a:r>
              <a:rPr b="0" lang="en-US" sz="1200" spc="-1" strike="noStrike" u="sng">
                <a:solidFill>
                  <a:srgbClr val="000000"/>
                </a:solidFill>
                <a:uFillTx/>
                <a:latin typeface="+mn-lt"/>
                <a:ea typeface="+mn-ea"/>
                <a:hlinkClick r:id="rId3"/>
              </a:rPr>
              <a:t>assumptions</a:t>
            </a:r>
            <a:r>
              <a:rPr b="0" lang="en-US" sz="1200" spc="-1" strike="noStrike">
                <a:solidFill>
                  <a:srgbClr val="000000"/>
                </a:solidFill>
                <a:latin typeface="+mn-lt"/>
                <a:ea typeface="+mn-ea"/>
              </a:rPr>
              <a:t> about which member of a </a:t>
            </a:r>
            <a:r>
              <a:rPr b="0" lang="en-US" sz="1200" spc="-1" strike="noStrike" u="sng">
                <a:solidFill>
                  <a:srgbClr val="000000"/>
                </a:solidFill>
                <a:uFillTx/>
                <a:latin typeface="+mn-lt"/>
                <a:ea typeface="+mn-ea"/>
                <a:hlinkClick r:id="rId4"/>
              </a:rPr>
              <a:t>popular distribution catalog</a:t>
            </a:r>
            <a:r>
              <a:rPr b="0" lang="en-US" sz="1200" spc="-1" strike="noStrike">
                <a:solidFill>
                  <a:srgbClr val="000000"/>
                </a:solidFill>
                <a:latin typeface="+mn-lt"/>
                <a:ea typeface="+mn-ea"/>
              </a:rPr>
              <a:t> looks most similar to how they believe their data source behaves. </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3) Kernel density without assumptions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MLE or method of moment </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Or kernel density estimation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Or use bootstrap</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 need to read Tom’s lectures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85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0A77845-E6C1-4884-B209-21CDBFA29BD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685800" y="1143000"/>
            <a:ext cx="5485680" cy="3085560"/>
          </a:xfrm>
          <a:prstGeom prst="rect">
            <a:avLst/>
          </a:prstGeom>
        </p:spPr>
      </p:sp>
      <p:sp>
        <p:nvSpPr>
          <p:cNvPr id="69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Because u are certain about the answer </a:t>
            </a:r>
            <a:endParaRPr b="0" lang="en-US" sz="2000" spc="-1" strike="noStrike">
              <a:latin typeface="Arial"/>
            </a:endParaRPr>
          </a:p>
        </p:txBody>
      </p:sp>
      <p:sp>
        <p:nvSpPr>
          <p:cNvPr id="69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65C5E35-C2B1-48A1-AC9E-2ACDCEA80F2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685800" y="1143000"/>
            <a:ext cx="5485680" cy="3085560"/>
          </a:xfrm>
          <a:prstGeom prst="rect">
            <a:avLst/>
          </a:prstGeom>
        </p:spPr>
      </p:sp>
      <p:sp>
        <p:nvSpPr>
          <p:cNvPr id="85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On the plus side, named distributions come with neat PDFs and a bunch of calculations pre-done for you.</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On the minus side, your application might not fit anything in a catalog. Thanks for the </a:t>
            </a:r>
            <a:r>
              <a:rPr b="0" lang="en-US" sz="1200" spc="-1" strike="noStrike" u="sng">
                <a:solidFill>
                  <a:srgbClr val="000000"/>
                </a:solidFill>
                <a:uFillTx/>
                <a:latin typeface="+mn-lt"/>
                <a:ea typeface="+mn-ea"/>
                <a:hlinkClick r:id="rId1"/>
              </a:rPr>
              <a:t>empirical</a:t>
            </a:r>
            <a:r>
              <a:rPr b="0" lang="en-US" sz="1200" spc="-1" strike="noStrike">
                <a:solidFill>
                  <a:srgbClr val="000000"/>
                </a:solidFill>
                <a:latin typeface="+mn-lt"/>
                <a:ea typeface="+mn-ea"/>
              </a:rPr>
              <a:t> option.</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For the empirical,  I think it may be hard to generalize. </a:t>
            </a:r>
            <a:endParaRPr b="0" lang="en-US" sz="20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Many items, ex. Bin size can make results unpredictable </a:t>
            </a:r>
            <a:endParaRPr b="0" lang="en-US" sz="20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Check the medium article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86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F31555-ADB9-4FA4-921C-19E6072E6C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685800" y="1143000"/>
            <a:ext cx="5485680" cy="3085560"/>
          </a:xfrm>
          <a:prstGeom prst="rect">
            <a:avLst/>
          </a:prstGeom>
        </p:spPr>
      </p:sp>
      <p:sp>
        <p:nvSpPr>
          <p:cNvPr id="86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Imagine u r in an algebra exam. </a:t>
            </a:r>
            <a:endParaRPr b="0" lang="en-US" sz="2000" spc="-1" strike="noStrike">
              <a:latin typeface="Arial"/>
            </a:endParaRPr>
          </a:p>
          <a:p>
            <a:pPr marL="216000" indent="-215640">
              <a:lnSpc>
                <a:spcPct val="100000"/>
              </a:lnSpc>
              <a:tabLst>
                <a:tab algn="l" pos="0"/>
              </a:tabLst>
            </a:pPr>
            <a:r>
              <a:rPr b="0" lang="en-US" sz="2000" spc="-1" strike="noStrike">
                <a:latin typeface="Arial"/>
              </a:rPr>
              <a:t>U have a formula sheet </a:t>
            </a:r>
            <a:endParaRPr b="0" lang="en-US" sz="2000" spc="-1" strike="noStrike">
              <a:latin typeface="Arial"/>
            </a:endParaRPr>
          </a:p>
          <a:p>
            <a:pPr marL="216000" indent="-215640">
              <a:lnSpc>
                <a:spcPct val="100000"/>
              </a:lnSpc>
              <a:tabLst>
                <a:tab algn="l" pos="0"/>
              </a:tabLst>
            </a:pPr>
            <a:r>
              <a:rPr b="0" lang="en-US" sz="2000" spc="-1" strike="noStrike">
                <a:latin typeface="Arial"/>
              </a:rPr>
              <a:t>W see the questions and u want to answer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What to do?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Check the questions and see which one of them fits in ur sheet </a:t>
            </a:r>
            <a:endParaRPr b="0" lang="en-US" sz="2000" spc="-1" strike="noStrike">
              <a:latin typeface="Arial"/>
            </a:endParaRPr>
          </a:p>
          <a:p>
            <a:pPr marL="216000" indent="-215640">
              <a:lnSpc>
                <a:spcPct val="100000"/>
              </a:lnSpc>
              <a:tabLst>
                <a:tab algn="l" pos="0"/>
              </a:tabLst>
            </a:pPr>
            <a:r>
              <a:rPr b="0" lang="en-US" sz="2000" spc="-1" strike="noStrike">
                <a:latin typeface="Arial"/>
              </a:rPr>
              <a:t>Then answer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Or u can invent or derive a formula</a:t>
            </a:r>
            <a:endParaRPr b="0" lang="en-US" sz="2000" spc="-1" strike="noStrike">
              <a:latin typeface="Arial"/>
            </a:endParaRPr>
          </a:p>
          <a:p>
            <a:pPr marL="216000" indent="-215640">
              <a:lnSpc>
                <a:spcPct val="100000"/>
              </a:lnSpc>
              <a:tabLst>
                <a:tab algn="l" pos="0"/>
              </a:tabLst>
            </a:pPr>
            <a:r>
              <a:rPr b="0" lang="en-US" sz="2000" spc="-1" strike="noStrike">
                <a:latin typeface="Arial"/>
              </a:rPr>
              <a:t>Which needs time, validation, etc.. </a:t>
            </a:r>
            <a:endParaRPr b="0" lang="en-US" sz="2000" spc="-1" strike="noStrike">
              <a:latin typeface="Arial"/>
            </a:endParaRPr>
          </a:p>
        </p:txBody>
      </p:sp>
      <p:sp>
        <p:nvSpPr>
          <p:cNvPr id="86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363A424-EAC6-46E7-AA5D-F8CF8D6F448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685800" y="1143000"/>
            <a:ext cx="5485680" cy="3085560"/>
          </a:xfrm>
          <a:prstGeom prst="rect">
            <a:avLst/>
          </a:prstGeom>
        </p:spPr>
      </p:sp>
      <p:sp>
        <p:nvSpPr>
          <p:cNvPr id="86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r>
              <a:rPr b="0" lang="en-US" sz="2000" spc="-1" strike="noStrike">
                <a:latin typeface="Arial"/>
              </a:rPr>
              <a:t>If we have our data, and we have assumed a popular distribution. Why not start plotting?</a:t>
            </a:r>
            <a:endParaRPr b="0" lang="en-US" sz="2000" spc="-1" strike="noStrike">
              <a:latin typeface="Arial"/>
            </a:endParaRPr>
          </a:p>
          <a:p>
            <a:pPr marL="216000" indent="-216000">
              <a:lnSpc>
                <a:spcPct val="100000"/>
              </a:lnSpc>
              <a:tabLst>
                <a:tab algn="l" pos="0"/>
              </a:tabLst>
            </a:pPr>
            <a:endParaRPr b="0" lang="en-US" sz="2000" spc="-1" strike="noStrike">
              <a:latin typeface="Arial"/>
            </a:endParaRPr>
          </a:p>
          <a:p>
            <a:pPr marL="216000" indent="-216000">
              <a:lnSpc>
                <a:spcPct val="100000"/>
              </a:lnSpc>
              <a:tabLst>
                <a:tab algn="l" pos="0"/>
              </a:tabLst>
            </a:pPr>
            <a:endParaRPr b="0" lang="en-US" sz="2000" spc="-1" strike="noStrike">
              <a:latin typeface="Arial"/>
            </a:endParaRPr>
          </a:p>
          <a:p>
            <a:pPr marL="216000" indent="-216000">
              <a:lnSpc>
                <a:spcPct val="100000"/>
              </a:lnSpc>
              <a:tabLst>
                <a:tab algn="l" pos="0"/>
              </a:tabLst>
            </a:pPr>
            <a:r>
              <a:rPr b="0" lang="en-US" sz="1200" spc="-1" strike="noStrike">
                <a:solidFill>
                  <a:srgbClr val="000000"/>
                </a:solidFill>
                <a:latin typeface="+mn-lt"/>
                <a:ea typeface="+mn-ea"/>
              </a:rPr>
              <a:t>Let’s be honest — the insights aren’t exactly leaping off the page. That’s why we tend to prefer asking questions about specific parameters of interest to us. In </a:t>
            </a:r>
            <a:r>
              <a:rPr b="0" lang="en-US" sz="1200" spc="-1" strike="noStrike" u="sng">
                <a:solidFill>
                  <a:srgbClr val="000000"/>
                </a:solidFill>
                <a:uFillTx/>
                <a:latin typeface="+mn-lt"/>
                <a:ea typeface="+mn-ea"/>
                <a:hlinkClick r:id="rId1"/>
              </a:rPr>
              <a:t>statistics</a:t>
            </a:r>
            <a:r>
              <a:rPr b="0" lang="en-US" sz="1200" spc="-1" strike="noStrike">
                <a:solidFill>
                  <a:srgbClr val="000000"/>
                </a:solidFill>
                <a:latin typeface="+mn-lt"/>
                <a:ea typeface="+mn-ea"/>
              </a:rPr>
              <a:t>, parameters summarize </a:t>
            </a:r>
            <a:r>
              <a:rPr b="0" lang="en-US" sz="1200" spc="-1" strike="noStrike" u="sng">
                <a:solidFill>
                  <a:srgbClr val="000000"/>
                </a:solidFill>
                <a:uFillTx/>
                <a:latin typeface="+mn-lt"/>
                <a:ea typeface="+mn-ea"/>
                <a:hlinkClick r:id="rId2"/>
              </a:rPr>
              <a:t>population</a:t>
            </a:r>
            <a:r>
              <a:rPr b="0" lang="en-US" sz="1200" spc="-1" strike="noStrike">
                <a:solidFill>
                  <a:srgbClr val="000000"/>
                </a:solidFill>
                <a:latin typeface="+mn-lt"/>
                <a:ea typeface="+mn-ea"/>
              </a:rPr>
              <a:t>s or distributions. For example, if you’re asking whether the distribution peaks at zero, you’re asking about the location of its mode (a parameter). If you’re asking how fat the distribution is, you’re asking about its variance (another parameter). In a moment, I’ll take you on a tour of a few of my favorite parameters.</a:t>
            </a:r>
            <a:endParaRPr b="0" lang="en-US" sz="1200" spc="-1" strike="noStrike">
              <a:latin typeface="Arial"/>
            </a:endParaRPr>
          </a:p>
        </p:txBody>
      </p:sp>
      <p:sp>
        <p:nvSpPr>
          <p:cNvPr id="86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390FB5F-35A8-4E47-BA86-5D93E7F3F1C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sldImg"/>
          </p:nvPr>
        </p:nvSpPr>
        <p:spPr>
          <a:xfrm>
            <a:off x="685800" y="1143000"/>
            <a:ext cx="5485680" cy="3085560"/>
          </a:xfrm>
          <a:prstGeom prst="rect">
            <a:avLst/>
          </a:prstGeom>
        </p:spPr>
      </p:sp>
      <p:sp>
        <p:nvSpPr>
          <p:cNvPr id="86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If you look at the function above, you’ll notice that there are some Greek letters in there: μ and 𝜎.*** These are special parameters for this distribution; until we replace them with numbers, we’re not ready to plot anything. Without them, all we can do is get a vague sense of the abstract shape of the distribution, like so:</a:t>
            </a:r>
            <a:endParaRPr b="0" lang="en-US" sz="2000" spc="-1" strike="noStrike">
              <a:latin typeface="Arial"/>
            </a:endParaRPr>
          </a:p>
          <a:p>
            <a:pPr marL="216000" indent="-215640">
              <a:lnSpc>
                <a:spcPct val="100000"/>
              </a:lnSpc>
              <a:tabLst>
                <a:tab algn="l" pos="0"/>
              </a:tabLst>
            </a:pPr>
            <a:b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86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4B116ED-B3EF-4234-A802-CB5C0C55C92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685800" y="1143000"/>
            <a:ext cx="5485680" cy="3085560"/>
          </a:xfrm>
          <a:prstGeom prst="rect">
            <a:avLst/>
          </a:prstGeom>
        </p:spPr>
      </p:sp>
      <p:sp>
        <p:nvSpPr>
          <p:cNvPr id="87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Aren’t all of these are normal distributions?</a:t>
            </a:r>
            <a:endParaRPr b="0" lang="en-US" sz="2000" spc="-1" strike="noStrike">
              <a:latin typeface="Arial"/>
            </a:endParaRPr>
          </a:p>
        </p:txBody>
      </p:sp>
      <p:sp>
        <p:nvSpPr>
          <p:cNvPr id="87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151AE2-7CD6-4820-985C-D083CAAA942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sldImg"/>
          </p:nvPr>
        </p:nvSpPr>
        <p:spPr>
          <a:xfrm>
            <a:off x="685800" y="1143000"/>
            <a:ext cx="5485680" cy="3085560"/>
          </a:xfrm>
          <a:prstGeom prst="rect">
            <a:avLst/>
          </a:prstGeom>
        </p:spPr>
      </p:sp>
      <p:sp>
        <p:nvSpPr>
          <p:cNvPr id="87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There’s plenty more Greek to enjoy, since other distributions use other characters for their special quantities.</a:t>
            </a:r>
            <a:endParaRPr b="0" lang="en-US" sz="1200" spc="-1" strike="noStrike">
              <a:latin typeface="Arial"/>
            </a:endParaRPr>
          </a:p>
        </p:txBody>
      </p:sp>
      <p:sp>
        <p:nvSpPr>
          <p:cNvPr id="87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0EC4EA0-E555-4BE7-9885-1EB9C915A79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685800" y="1143000"/>
            <a:ext cx="5485680" cy="3085560"/>
          </a:xfrm>
          <a:prstGeom prst="rect">
            <a:avLst/>
          </a:prstGeom>
        </p:spPr>
      </p:sp>
      <p:sp>
        <p:nvSpPr>
          <p:cNvPr id="87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Getting to know probability distributions | by Cassie Kozyrkov | Mar, 2021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https://towardsdatascience.com/getting-to-know-probability-distributions-cc1dd1e2f22b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87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7B9C6C8-8C86-4D31-BB75-BFEF8F1A376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685800" y="1143000"/>
            <a:ext cx="5485680" cy="3085560"/>
          </a:xfrm>
          <a:prstGeom prst="rect">
            <a:avLst/>
          </a:prstGeom>
        </p:spPr>
      </p:sp>
      <p:sp>
        <p:nvSpPr>
          <p:cNvPr id="70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0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22B1028-78D6-4319-9BF8-0B1DB819469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685800" y="1143000"/>
            <a:ext cx="5485680" cy="3085560"/>
          </a:xfrm>
          <a:prstGeom prst="rect">
            <a:avLst/>
          </a:prstGeom>
        </p:spPr>
      </p:sp>
      <p:sp>
        <p:nvSpPr>
          <p:cNvPr id="88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Zprojects/ran/starting 2020-2-15/requiredanalysisforpatientcost/new_tasks.Rmd</a:t>
            </a:r>
            <a:endParaRPr b="0" lang="en-US" sz="2000" spc="-1" strike="noStrike">
              <a:latin typeface="Arial"/>
            </a:endParaRPr>
          </a:p>
        </p:txBody>
      </p:sp>
      <p:sp>
        <p:nvSpPr>
          <p:cNvPr id="88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77ABAD6-5530-4BDC-BBD1-6FE396FD21E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685800" y="1143000"/>
            <a:ext cx="5485680" cy="3085560"/>
          </a:xfrm>
          <a:prstGeom prst="rect">
            <a:avLst/>
          </a:prstGeom>
        </p:spPr>
      </p:sp>
      <p:sp>
        <p:nvSpPr>
          <p:cNvPr id="88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564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p:txBody>
      </p:sp>
      <p:sp>
        <p:nvSpPr>
          <p:cNvPr id="88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5B590A4-4725-4F9A-9C28-547EF3303B4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685800" y="1143000"/>
            <a:ext cx="5485680" cy="3085560"/>
          </a:xfrm>
          <a:prstGeom prst="rect">
            <a:avLst/>
          </a:prstGeom>
        </p:spPr>
      </p:sp>
      <p:sp>
        <p:nvSpPr>
          <p:cNvPr id="88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Look at mean and median for both males and female </a:t>
            </a:r>
            <a:endParaRPr b="0" lang="en-US" sz="2000" spc="-1" strike="noStrike">
              <a:latin typeface="Arial"/>
            </a:endParaRPr>
          </a:p>
          <a:p>
            <a:pPr marL="216000" indent="-215640">
              <a:lnSpc>
                <a:spcPct val="100000"/>
              </a:lnSpc>
              <a:tabLst>
                <a:tab algn="l" pos="0"/>
              </a:tabLst>
            </a:pPr>
            <a:r>
              <a:rPr b="0" lang="en-US" sz="2000" spc="-1" strike="noStrike">
                <a:latin typeface="Arial"/>
              </a:rPr>
              <a:t>Look how females are right skewed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GraphPad Prism 9 Statistics Guide - The Mann-Whitney test doesn't really compare medians</a:t>
            </a:r>
            <a:endParaRPr b="0" lang="en-US" sz="2000" spc="-1" strike="noStrike">
              <a:latin typeface="Arial"/>
            </a:endParaRPr>
          </a:p>
          <a:p>
            <a:pPr marL="216000" indent="-215640">
              <a:lnSpc>
                <a:spcPct val="100000"/>
              </a:lnSpc>
              <a:tabLst>
                <a:tab algn="l" pos="0"/>
              </a:tabLst>
            </a:pPr>
            <a:r>
              <a:rPr b="0" lang="en-US" sz="2000" spc="-1" strike="noStrike">
                <a:latin typeface="Arial"/>
              </a:rPr>
              <a:t>https://www.graphpad.com/guides/prism/latest/statistics/stat_nonparametric_tests_dont_compa.htm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88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2810F82-D440-48DD-A057-29803FC75E4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685800" y="1143000"/>
            <a:ext cx="5485680" cy="3085560"/>
          </a:xfrm>
          <a:prstGeom prst="rect">
            <a:avLst/>
          </a:prstGeom>
        </p:spPr>
      </p:sp>
      <p:sp>
        <p:nvSpPr>
          <p:cNvPr id="70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Is there uncertainty?</a:t>
            </a:r>
            <a:endParaRPr b="0" lang="en-US" sz="2000" spc="-1" strike="noStrike">
              <a:latin typeface="Arial"/>
            </a:endParaRPr>
          </a:p>
        </p:txBody>
      </p:sp>
      <p:sp>
        <p:nvSpPr>
          <p:cNvPr id="70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6D688F4-FEA4-44CC-8723-E48D0F6DDE0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685800" y="1143000"/>
            <a:ext cx="5485680" cy="3085560"/>
          </a:xfrm>
          <a:prstGeom prst="rect">
            <a:avLst/>
          </a:prstGeom>
        </p:spPr>
      </p:sp>
      <p:sp>
        <p:nvSpPr>
          <p:cNvPr id="706"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0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48FAFDF-CC7E-4426-B25D-3F50F49445A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sldImg"/>
          </p:nvPr>
        </p:nvSpPr>
        <p:spPr>
          <a:xfrm>
            <a:off x="685800" y="1143000"/>
            <a:ext cx="5485680" cy="3085560"/>
          </a:xfrm>
          <a:prstGeom prst="rect">
            <a:avLst/>
          </a:prstGeom>
        </p:spPr>
      </p:sp>
      <p:sp>
        <p:nvSpPr>
          <p:cNvPr id="709"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1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FA2693-3EDE-4BB5-9710-0C2C29D778E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685800" y="1143000"/>
            <a:ext cx="5485680" cy="3085560"/>
          </a:xfrm>
          <a:prstGeom prst="rect">
            <a:avLst/>
          </a:prstGeom>
        </p:spPr>
      </p:sp>
      <p:sp>
        <p:nvSpPr>
          <p:cNvPr id="71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U don’t want to have PhD in stats without knowing when to use statistics</a:t>
            </a:r>
            <a:endParaRPr b="0" lang="en-US" sz="2000" spc="-1" strike="noStrike">
              <a:latin typeface="Arial"/>
            </a:endParaRPr>
          </a:p>
        </p:txBody>
      </p:sp>
      <p:sp>
        <p:nvSpPr>
          <p:cNvPr id="71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C59F0FD-3C3D-48AD-870B-9B271B9A169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685800" y="1143000"/>
            <a:ext cx="5485680" cy="3085560"/>
          </a:xfrm>
          <a:prstGeom prst="rect">
            <a:avLst/>
          </a:prstGeom>
        </p:spPr>
      </p:sp>
      <p:sp>
        <p:nvSpPr>
          <p:cNvPr id="679"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68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A36E97F-C56B-4F5A-A5A0-07EB2605AE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685800" y="1143000"/>
            <a:ext cx="5485680" cy="3085560"/>
          </a:xfrm>
          <a:prstGeom prst="rect">
            <a:avLst/>
          </a:prstGeom>
        </p:spPr>
      </p:sp>
      <p:sp>
        <p:nvSpPr>
          <p:cNvPr id="71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If you’re indifferent between these hats to begin with and you get more votes for blue than orange, there’s no math in the world that should tell you to pick orange. Math isn’t magic and it doesn’t violate common sense.</a:t>
            </a:r>
            <a:endParaRPr b="0" lang="en-US" sz="1200" spc="-1" strike="noStrike">
              <a:latin typeface="Arial"/>
            </a:endParaRPr>
          </a:p>
        </p:txBody>
      </p:sp>
      <p:sp>
        <p:nvSpPr>
          <p:cNvPr id="71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419877-972D-4060-8458-22DD22AFF7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685800" y="1143000"/>
            <a:ext cx="5485680" cy="3085560"/>
          </a:xfrm>
          <a:prstGeom prst="rect">
            <a:avLst/>
          </a:prstGeom>
        </p:spPr>
      </p:sp>
      <p:sp>
        <p:nvSpPr>
          <p:cNvPr id="71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The only way it makes sense to end up choosing blue is if you had a preference for the blue hat to begin with. Then you’re asking whether the evidence in favor of orange is strong enough. In other words, whether there’s enough data to change your mind. Okay, so how can you tell?</a:t>
            </a:r>
            <a:endParaRPr b="0" lang="en-US" sz="1200" spc="-1" strike="noStrike">
              <a:latin typeface="Arial"/>
            </a:endParaRPr>
          </a:p>
        </p:txBody>
      </p:sp>
      <p:sp>
        <p:nvSpPr>
          <p:cNvPr id="71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FEF6BF3-4E9F-47E4-9689-1F9E609479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685800" y="1143000"/>
            <a:ext cx="5485680" cy="3085560"/>
          </a:xfrm>
          <a:prstGeom prst="rect">
            <a:avLst/>
          </a:prstGeom>
        </p:spPr>
      </p:sp>
      <p:sp>
        <p:nvSpPr>
          <p:cNvPr id="72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No!!!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Don’t waste ur time</a:t>
            </a:r>
            <a:endParaRPr b="0" lang="en-US" sz="1200" spc="-1" strike="noStrike">
              <a:latin typeface="Arial"/>
            </a:endParaRPr>
          </a:p>
        </p:txBody>
      </p:sp>
      <p:sp>
        <p:nvSpPr>
          <p:cNvPr id="72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BA3A81B-00B5-445F-882F-242A84E549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685800" y="1143000"/>
            <a:ext cx="5485680" cy="3085560"/>
          </a:xfrm>
          <a:prstGeom prst="rect">
            <a:avLst/>
          </a:prstGeom>
        </p:spPr>
      </p:sp>
      <p:sp>
        <p:nvSpPr>
          <p:cNvPr id="72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But it could be wrong!” Of course it could be wrong, that’s what it means to be uncertain. There’s no mathemagic in the world that can make certainty out of uncertainty. Your best guess might be a mistake, but it is your </a:t>
            </a:r>
            <a:r>
              <a:rPr b="0" i="1" lang="en-US" sz="1200" spc="-1" strike="noStrike">
                <a:solidFill>
                  <a:srgbClr val="000000"/>
                </a:solidFill>
                <a:latin typeface="+mn-lt"/>
                <a:ea typeface="+mn-ea"/>
              </a:rPr>
              <a:t>best </a:t>
            </a:r>
            <a:r>
              <a:rPr b="0" lang="en-US" sz="1200" spc="-1" strike="noStrike">
                <a:solidFill>
                  <a:srgbClr val="000000"/>
                </a:solidFill>
                <a:latin typeface="+mn-lt"/>
                <a:ea typeface="+mn-ea"/>
              </a:rPr>
              <a:t>guess, which makes any other guess a worse guess and even more likely to be wrong.</a:t>
            </a:r>
            <a:endParaRPr b="0" lang="en-US" sz="1200" spc="-1" strike="noStrike">
              <a:latin typeface="Arial"/>
            </a:endParaRPr>
          </a:p>
        </p:txBody>
      </p:sp>
      <p:sp>
        <p:nvSpPr>
          <p:cNvPr id="72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14B208E-0A9C-4877-B1A5-8A5BF89F6F8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685800" y="1143000"/>
            <a:ext cx="5485680" cy="3085560"/>
          </a:xfrm>
          <a:prstGeom prst="rect">
            <a:avLst/>
          </a:prstGeom>
        </p:spPr>
      </p:sp>
      <p:sp>
        <p:nvSpPr>
          <p:cNvPr id="72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But it could be wrong!” Of course it could be wrong, that’s what it means to be uncertain. There’s no mathemagic in the world that can make certainty out of uncertainty. Your best guess might be a mistake, but it is your </a:t>
            </a:r>
            <a:r>
              <a:rPr b="0" i="1" lang="en-US" sz="1200" spc="-1" strike="noStrike">
                <a:solidFill>
                  <a:srgbClr val="000000"/>
                </a:solidFill>
                <a:latin typeface="+mn-lt"/>
                <a:ea typeface="+mn-ea"/>
              </a:rPr>
              <a:t>best </a:t>
            </a:r>
            <a:r>
              <a:rPr b="0" lang="en-US" sz="1200" spc="-1" strike="noStrike">
                <a:solidFill>
                  <a:srgbClr val="000000"/>
                </a:solidFill>
                <a:latin typeface="+mn-lt"/>
                <a:ea typeface="+mn-ea"/>
              </a:rPr>
              <a:t>guess, which makes any other guess a worse guess and even more likely to be wrong.</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72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259387A-EDDE-45B9-8877-692FF0772BC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685800" y="1143000"/>
            <a:ext cx="5485680" cy="3085560"/>
          </a:xfrm>
          <a:prstGeom prst="rect">
            <a:avLst/>
          </a:prstGeom>
        </p:spPr>
      </p:sp>
      <p:sp>
        <p:nvSpPr>
          <p:cNvPr id="73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Msh far2a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This is ur best guess</a:t>
            </a:r>
            <a:endParaRPr b="0" lang="en-US" sz="1200" spc="-1" strike="noStrike">
              <a:latin typeface="Arial"/>
            </a:endParaRPr>
          </a:p>
        </p:txBody>
      </p:sp>
      <p:sp>
        <p:nvSpPr>
          <p:cNvPr id="73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4D6475B-8C78-4CBF-A677-AB43682DE8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685800" y="1143000"/>
            <a:ext cx="5485680" cy="3085560"/>
          </a:xfrm>
          <a:prstGeom prst="rect">
            <a:avLst/>
          </a:prstGeom>
        </p:spPr>
      </p:sp>
      <p:sp>
        <p:nvSpPr>
          <p:cNvPr id="73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Don’t waste your time on statistics | by Cassie Kozyrkov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https://towardsdatascience.com/whats-the-point-of-statistics-8163635da56c </a:t>
            </a:r>
            <a:endParaRPr b="0" lang="en-US" sz="2000" spc="-1" strike="noStrike">
              <a:latin typeface="Arial"/>
            </a:endParaRPr>
          </a:p>
        </p:txBody>
      </p:sp>
      <p:sp>
        <p:nvSpPr>
          <p:cNvPr id="73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4196DD-BE57-4D1F-9BC4-DFD91137640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685800" y="1143000"/>
            <a:ext cx="5485680" cy="3085560"/>
          </a:xfrm>
          <a:prstGeom prst="rect">
            <a:avLst/>
          </a:prstGeom>
        </p:spPr>
      </p:sp>
      <p:sp>
        <p:nvSpPr>
          <p:cNvPr id="68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68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AC9757A-B7A3-4717-B9BB-00A423C53AC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685800" y="1143000"/>
            <a:ext cx="5485680" cy="3085560"/>
          </a:xfrm>
          <a:prstGeom prst="rect">
            <a:avLst/>
          </a:prstGeom>
        </p:spPr>
      </p:sp>
      <p:sp>
        <p:nvSpPr>
          <p:cNvPr id="68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Let’s call them goldfish </a:t>
            </a:r>
            <a:endParaRPr b="0" lang="en-US" sz="2000" spc="-1" strike="noStrike">
              <a:latin typeface="Arial"/>
            </a:endParaRPr>
          </a:p>
        </p:txBody>
      </p:sp>
      <p:sp>
        <p:nvSpPr>
          <p:cNvPr id="68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54FD974-E428-4777-88C2-FF989EB8E88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685800" y="1143000"/>
            <a:ext cx="5485680" cy="3085560"/>
          </a:xfrm>
          <a:prstGeom prst="rect">
            <a:avLst/>
          </a:prstGeom>
        </p:spPr>
      </p:sp>
      <p:sp>
        <p:nvSpPr>
          <p:cNvPr id="736"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3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B7FAB31-4F20-4F57-B8A1-3C451D5D9C1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685800" y="1143000"/>
            <a:ext cx="5485680" cy="3085560"/>
          </a:xfrm>
          <a:prstGeom prst="rect">
            <a:avLst/>
          </a:prstGeom>
        </p:spPr>
      </p:sp>
      <p:sp>
        <p:nvSpPr>
          <p:cNvPr id="739"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4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4A7F1D1-F4E4-41EF-B970-1892B85E8D3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685800" y="1143000"/>
            <a:ext cx="5485680" cy="3085560"/>
          </a:xfrm>
          <a:prstGeom prst="rect">
            <a:avLst/>
          </a:prstGeom>
        </p:spPr>
      </p:sp>
      <p:sp>
        <p:nvSpPr>
          <p:cNvPr id="74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4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6EAFBAD-641A-4E40-B391-3363115FE65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685800" y="1143000"/>
            <a:ext cx="5485680" cy="3085560"/>
          </a:xfrm>
          <a:prstGeom prst="rect">
            <a:avLst/>
          </a:prstGeom>
        </p:spPr>
      </p:sp>
      <p:sp>
        <p:nvSpPr>
          <p:cNvPr id="745"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4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26BB79-C829-4DA6-90DA-4863D419E28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685800" y="1143000"/>
            <a:ext cx="5485680" cy="3085560"/>
          </a:xfrm>
          <a:prstGeom prst="rect">
            <a:avLst/>
          </a:prstGeom>
        </p:spPr>
      </p:sp>
      <p:sp>
        <p:nvSpPr>
          <p:cNvPr id="748"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4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18BE90A-0F0B-40B6-B30F-1E939C338C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685800" y="1143000"/>
            <a:ext cx="5485680" cy="3085560"/>
          </a:xfrm>
          <a:prstGeom prst="rect">
            <a:avLst/>
          </a:prstGeom>
        </p:spPr>
      </p:sp>
      <p:sp>
        <p:nvSpPr>
          <p:cNvPr id="75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Bayes theorem is not a big deal </a:t>
            </a:r>
            <a:endParaRPr b="0" lang="en-US" sz="2000" spc="-1" strike="noStrike">
              <a:latin typeface="Arial"/>
            </a:endParaRPr>
          </a:p>
        </p:txBody>
      </p:sp>
      <p:sp>
        <p:nvSpPr>
          <p:cNvPr id="75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CDED804-2B15-4C38-8225-FA02B2BEEC2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685800" y="1143000"/>
            <a:ext cx="5485680" cy="3085560"/>
          </a:xfrm>
          <a:prstGeom prst="rect">
            <a:avLst/>
          </a:prstGeom>
        </p:spPr>
      </p:sp>
      <p:sp>
        <p:nvSpPr>
          <p:cNvPr id="68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Can gold fish in general have different colors? </a:t>
            </a:r>
            <a:endParaRPr b="0" lang="en-US" sz="2000" spc="-1" strike="noStrike">
              <a:latin typeface="Arial"/>
            </a:endParaRPr>
          </a:p>
        </p:txBody>
      </p:sp>
      <p:sp>
        <p:nvSpPr>
          <p:cNvPr id="68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C58AF45-0F7B-4912-BD9E-F3B95E925BE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685800" y="1143000"/>
            <a:ext cx="5485680" cy="3085560"/>
          </a:xfrm>
          <a:prstGeom prst="rect">
            <a:avLst/>
          </a:prstGeom>
        </p:spPr>
      </p:sp>
      <p:sp>
        <p:nvSpPr>
          <p:cNvPr id="75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https://statquest.org/bayes-theorem-clearly-explained/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75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31E6E4D-6C9B-47B4-9C3E-20C05700AE4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685800" y="1143000"/>
            <a:ext cx="5485680" cy="3085560"/>
          </a:xfrm>
          <a:prstGeom prst="rect">
            <a:avLst/>
          </a:prstGeom>
        </p:spPr>
      </p:sp>
      <p:sp>
        <p:nvSpPr>
          <p:cNvPr id="757"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5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6D94928-858B-4D47-B130-CB49C5D37C9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685800" y="1143000"/>
            <a:ext cx="5485680" cy="3085560"/>
          </a:xfrm>
          <a:prstGeom prst="rect">
            <a:avLst/>
          </a:prstGeom>
        </p:spPr>
      </p:sp>
      <p:sp>
        <p:nvSpPr>
          <p:cNvPr id="76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humor - What is your favorite "data analysis" cartoon? - Cross Validated</a:t>
            </a:r>
            <a:endParaRPr b="0" lang="en-US" sz="2000" spc="-1" strike="noStrike">
              <a:latin typeface="Arial"/>
            </a:endParaRPr>
          </a:p>
          <a:p>
            <a:pPr marL="216000" indent="-215640">
              <a:lnSpc>
                <a:spcPct val="100000"/>
              </a:lnSpc>
              <a:tabLst>
                <a:tab algn="l" pos="0"/>
              </a:tabLst>
            </a:pPr>
            <a:r>
              <a:rPr b="0" lang="en-US" sz="2000" spc="-1" strike="noStrike">
                <a:latin typeface="Arial"/>
              </a:rPr>
              <a:t>https://stats.stackexchange.com/questions/423/what-is-your-favorite-data-analysis-cartoon/38295#38295</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But if you know that "there is a bomb" (yours) in the plane, which we may call event AA, and you are willing to accept that the "existence of a second bomb" (event BB) is independent of AA, then P(B∣A)=P(B)=1/1000P(B∣A)=P(B)=1/1000. Always condition on what you know. And yeah, I deserve a −1−1 for screwing a good joke</a:t>
            </a:r>
            <a:endParaRPr b="0" lang="en-US" sz="1200" spc="-1" strike="noStrike">
              <a:latin typeface="Arial"/>
            </a:endParaRPr>
          </a:p>
        </p:txBody>
      </p:sp>
      <p:sp>
        <p:nvSpPr>
          <p:cNvPr id="76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51B0A6F-16A9-471A-9F71-F2DF002D19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685800" y="1143000"/>
            <a:ext cx="5485680" cy="3085560"/>
          </a:xfrm>
          <a:prstGeom prst="rect">
            <a:avLst/>
          </a:prstGeom>
        </p:spPr>
      </p:sp>
      <p:sp>
        <p:nvSpPr>
          <p:cNvPr id="69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Can a gold fish have a non-gold color ? Yes </a:t>
            </a:r>
            <a:endParaRPr b="0" lang="en-US" sz="2000" spc="-1" strike="noStrike">
              <a:latin typeface="Arial"/>
            </a:endParaRPr>
          </a:p>
        </p:txBody>
      </p:sp>
      <p:sp>
        <p:nvSpPr>
          <p:cNvPr id="69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872113-CEFD-4722-A7D2-BC2AA46D6BF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685800" y="1143000"/>
            <a:ext cx="5485680" cy="3085560"/>
          </a:xfrm>
          <a:prstGeom prst="rect">
            <a:avLst/>
          </a:prstGeom>
        </p:spPr>
      </p:sp>
      <p:sp>
        <p:nvSpPr>
          <p:cNvPr id="76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Greetings new recruits! Welcome to the training camp for gladiators</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Be warned! One in three of you does not survive the training</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33.3% ... That's not so bad</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humor - What is your favorite "data analysis" cartoon? - Cross Validated</a:t>
            </a:r>
            <a:endParaRPr b="0" lang="en-US" sz="20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https://stats.stackexchange.com/questions/423/what-is-your-favorite-data-analysis-cartoon/38295#38295</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As a pointer to why we should think about </a:t>
            </a:r>
            <a:r>
              <a:rPr b="0" i="1" lang="en-US" sz="2000" spc="-1" strike="noStrike">
                <a:solidFill>
                  <a:srgbClr val="000000"/>
                </a:solidFill>
                <a:latin typeface="+mn-lt"/>
                <a:ea typeface="+mn-ea"/>
              </a:rPr>
              <a:t>conditional</a:t>
            </a:r>
            <a:r>
              <a:rPr b="0" lang="en-US" sz="2000" spc="-1" strike="noStrike">
                <a:solidFill>
                  <a:srgbClr val="000000"/>
                </a:solidFill>
                <a:latin typeface="+mn-lt"/>
                <a:ea typeface="+mn-ea"/>
              </a:rPr>
              <a:t> probabilities (and from then on, to why tools like logistic regression are useful for predicting risk) this is an excellent cartoon.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76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26D288B-EAAD-456C-A088-3085C1B023A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685800" y="1143000"/>
            <a:ext cx="5485680" cy="3085560"/>
          </a:xfrm>
          <a:prstGeom prst="rect">
            <a:avLst/>
          </a:prstGeom>
        </p:spPr>
      </p:sp>
      <p:sp>
        <p:nvSpPr>
          <p:cNvPr id="766"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6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0833AE-3887-44ED-A62E-8C49AA9F7B9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685800" y="1143000"/>
            <a:ext cx="5485680" cy="3085560"/>
          </a:xfrm>
          <a:prstGeom prst="rect">
            <a:avLst/>
          </a:prstGeom>
        </p:spPr>
      </p:sp>
      <p:sp>
        <p:nvSpPr>
          <p:cNvPr id="76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Can’t answer!!!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We need the prevalence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True for positive predictive value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77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6C837B2-A5BA-45E1-8DFD-41641624507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sldImg"/>
          </p:nvPr>
        </p:nvSpPr>
        <p:spPr>
          <a:xfrm>
            <a:off x="685800" y="1143000"/>
            <a:ext cx="5485680" cy="3085560"/>
          </a:xfrm>
          <a:prstGeom prst="rect">
            <a:avLst/>
          </a:prstGeom>
        </p:spPr>
      </p:sp>
      <p:sp>
        <p:nvSpPr>
          <p:cNvPr id="77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77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F52A163-8834-4340-8988-5C10F220581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685800" y="1143000"/>
            <a:ext cx="5485680" cy="3085560"/>
          </a:xfrm>
          <a:prstGeom prst="rect">
            <a:avLst/>
          </a:prstGeom>
        </p:spPr>
      </p:sp>
      <p:sp>
        <p:nvSpPr>
          <p:cNvPr id="77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Are they of equal importance to me?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Which one u thing is the false positive ? </a:t>
            </a:r>
            <a:endParaRPr b="0" lang="en-US" sz="2000" spc="-1" strike="noStrike">
              <a:latin typeface="Arial"/>
            </a:endParaRPr>
          </a:p>
        </p:txBody>
      </p:sp>
      <p:sp>
        <p:nvSpPr>
          <p:cNvPr id="77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A90F37E-CCE2-4879-B256-C21DB824480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sldImg"/>
          </p:nvPr>
        </p:nvSpPr>
        <p:spPr>
          <a:xfrm>
            <a:off x="685800" y="1143000"/>
            <a:ext cx="5485680" cy="3085560"/>
          </a:xfrm>
          <a:prstGeom prst="rect">
            <a:avLst/>
          </a:prstGeom>
        </p:spPr>
      </p:sp>
      <p:sp>
        <p:nvSpPr>
          <p:cNvPr id="77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Maybe it’s not bad </a:t>
            </a:r>
            <a:endParaRPr b="0" lang="en-US" sz="2000" spc="-1" strike="noStrike">
              <a:latin typeface="Arial"/>
            </a:endParaRPr>
          </a:p>
          <a:p>
            <a:pPr marL="216000" indent="-215640">
              <a:lnSpc>
                <a:spcPct val="100000"/>
              </a:lnSpc>
              <a:tabLst>
                <a:tab algn="l" pos="0"/>
              </a:tabLst>
            </a:pPr>
            <a:r>
              <a:rPr b="0" lang="en-US" sz="2000" spc="-1" strike="noStrike">
                <a:latin typeface="Arial"/>
              </a:rPr>
              <a:t> </a:t>
            </a:r>
            <a:endParaRPr b="0" lang="en-US" sz="2000" spc="-1" strike="noStrike">
              <a:latin typeface="Arial"/>
            </a:endParaRPr>
          </a:p>
          <a:p>
            <a:pPr marL="216000" indent="-215640">
              <a:lnSpc>
                <a:spcPct val="100000"/>
              </a:lnSpc>
              <a:tabLst>
                <a:tab algn="l" pos="0"/>
              </a:tabLst>
            </a:pPr>
            <a:r>
              <a:rPr b="0" lang="en-US" sz="2000" spc="-1" strike="noStrike">
                <a:latin typeface="Arial"/>
              </a:rPr>
              <a:t>Maybe we need this test to exclude, and if we have false positive, we can head to a better test with higher specificity </a:t>
            </a:r>
            <a:endParaRPr b="0" lang="en-US" sz="2000" spc="-1" strike="noStrike">
              <a:latin typeface="Arial"/>
            </a:endParaRPr>
          </a:p>
        </p:txBody>
      </p:sp>
      <p:sp>
        <p:nvSpPr>
          <p:cNvPr id="77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1EBA1AC-9C20-4FE8-9B0E-D8D87B58CEC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685800" y="1143000"/>
            <a:ext cx="5485680" cy="3085560"/>
          </a:xfrm>
          <a:prstGeom prst="rect">
            <a:avLst/>
          </a:prstGeom>
        </p:spPr>
      </p:sp>
      <p:sp>
        <p:nvSpPr>
          <p:cNvPr id="78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Conditional Probability Explained: Visual Intuition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https://www.youtube.com/watch?v=by3_weGwnMg </a:t>
            </a:r>
            <a:endParaRPr b="0" lang="en-US" sz="2000" spc="-1" strike="noStrike">
              <a:latin typeface="Arial"/>
            </a:endParaRPr>
          </a:p>
        </p:txBody>
      </p:sp>
      <p:sp>
        <p:nvSpPr>
          <p:cNvPr id="78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F043094-AE4B-422C-AF98-9E4E1F53B4D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685800" y="1143000"/>
            <a:ext cx="5485680" cy="3085560"/>
          </a:xfrm>
          <a:prstGeom prst="rect">
            <a:avLst/>
          </a:prstGeom>
        </p:spPr>
      </p:sp>
      <p:sp>
        <p:nvSpPr>
          <p:cNvPr id="78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Base Rate Fallacy - Biases &amp; Heuristics | The Decision Lab</a:t>
            </a:r>
            <a:endParaRPr b="0" lang="en-US" sz="2000" spc="-1" strike="noStrike">
              <a:latin typeface="Arial"/>
            </a:endParaRPr>
          </a:p>
          <a:p>
            <a:pPr marL="216000" indent="-215640">
              <a:lnSpc>
                <a:spcPct val="100000"/>
              </a:lnSpc>
              <a:tabLst>
                <a:tab algn="l" pos="0"/>
              </a:tabLst>
            </a:pPr>
            <a:r>
              <a:rPr b="0" lang="en-US" sz="2000" spc="-1" strike="noStrike">
                <a:latin typeface="Arial"/>
              </a:rPr>
              <a:t>https://thedecisionlab.com/biases/base-rate-fallacy/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78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CDC6877-BA63-4ABE-87B0-C5292FCECAD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685800" y="1143000"/>
            <a:ext cx="5485680" cy="3085560"/>
          </a:xfrm>
          <a:prstGeom prst="rect">
            <a:avLst/>
          </a:prstGeom>
        </p:spPr>
      </p:sp>
      <p:sp>
        <p:nvSpPr>
          <p:cNvPr id="78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1" lang="en-US" sz="1200" spc="-1" strike="noStrike">
                <a:solidFill>
                  <a:srgbClr val="000000"/>
                </a:solidFill>
                <a:latin typeface="+mn-lt"/>
                <a:ea typeface="+mn-ea"/>
              </a:rPr>
              <a:t>Example 1 - The cab problem</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This classic example of the base rate fallacy is presented in Bar-Hillel’s foundational paper on the topic.</a:t>
            </a:r>
            <a:r>
              <a:rPr b="0" lang="en-US" sz="1200" spc="-1" strike="noStrike" baseline="30000">
                <a:solidFill>
                  <a:srgbClr val="000000"/>
                </a:solidFill>
                <a:latin typeface="+mn-lt"/>
                <a:ea typeface="+mn-ea"/>
              </a:rPr>
              <a:t>11</a:t>
            </a:r>
            <a:r>
              <a:rPr b="0" lang="en-US" sz="1200" spc="-1" strike="noStrike">
                <a:solidFill>
                  <a:srgbClr val="000000"/>
                </a:solidFill>
                <a:latin typeface="+mn-lt"/>
                <a:ea typeface="+mn-ea"/>
              </a:rPr>
              <a:t> First, participants are given the following base rate information. There are two cab companies in a city: one is the “Green” company, the other is the “Blue” company. The names of the company refer to the colors of their respective taxis. It is specified that, of all the cabs in the city, 85% are blue and 15% are green. </a:t>
            </a:r>
            <a:endParaRPr b="0" lang="en-US" sz="1200" spc="-1" strike="noStrike">
              <a:latin typeface="Arial"/>
            </a:endParaRPr>
          </a:p>
        </p:txBody>
      </p:sp>
      <p:sp>
        <p:nvSpPr>
          <p:cNvPr id="78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2CEDF95-8980-4F1B-967A-7C8967C6524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685800" y="1143000"/>
            <a:ext cx="5485680" cy="3085560"/>
          </a:xfrm>
          <a:prstGeom prst="rect">
            <a:avLst/>
          </a:prstGeom>
        </p:spPr>
      </p:sp>
      <p:sp>
        <p:nvSpPr>
          <p:cNvPr id="79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Then, a scenario is described in which a cab, which a witness later identifies as green, was involved in a hit and run one night. </a:t>
            </a:r>
            <a:endParaRPr b="0" lang="en-US" sz="1200" spc="-1" strike="noStrike">
              <a:latin typeface="Arial"/>
            </a:endParaRPr>
          </a:p>
        </p:txBody>
      </p:sp>
      <p:sp>
        <p:nvSpPr>
          <p:cNvPr id="79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CD7C6D-5AD8-40B8-902C-F03F1B05382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685800" y="1143000"/>
            <a:ext cx="5485680" cy="3085560"/>
          </a:xfrm>
          <a:prstGeom prst="rect">
            <a:avLst/>
          </a:prstGeom>
        </p:spPr>
      </p:sp>
      <p:sp>
        <p:nvSpPr>
          <p:cNvPr id="79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In order to assess the reliability of the witness, the court ordered that their ability to discriminate between blue and green cabs at nighttime be tested. It is shown that the witness can accurately distinguish the colors 80% of the time but confuses them 20% of the time. Participants are then asked to give the likelihood that the cab involved in the hit and run was actually green.</a:t>
            </a:r>
            <a:endParaRPr b="0" lang="en-US" sz="1200" spc="-1" strike="noStrike">
              <a:latin typeface="Arial"/>
            </a:endParaRPr>
          </a:p>
        </p:txBody>
      </p:sp>
      <p:sp>
        <p:nvSpPr>
          <p:cNvPr id="79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5B85762-36E3-460C-B1C1-F2DCD29A091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685800" y="1143000"/>
            <a:ext cx="5485680" cy="3085560"/>
          </a:xfrm>
          <a:prstGeom prst="rect">
            <a:avLst/>
          </a:prstGeom>
        </p:spPr>
      </p:sp>
      <p:sp>
        <p:nvSpPr>
          <p:cNvPr id="79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Many people are inclined to respond that the probability that the witness correctly identified a green cab at night is 80%. However, everyone who gives that answer is committing the base rate fallacy. When taking into account the base rate information, which tells us that only 15% of the cabs in the city are green, the actual probability that the witness was correct is 41%. This probability is achieved through inferential statistics calculations, which take into account both the percentage of each color cab in the city and the likelihood that the witness correctly discriminated between the colors at night.</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79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E894131-2B3E-4E59-A7F2-19FE827D5FF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685800" y="1143000"/>
            <a:ext cx="5485680" cy="3085560"/>
          </a:xfrm>
          <a:prstGeom prst="rect">
            <a:avLst/>
          </a:prstGeom>
        </p:spPr>
      </p:sp>
      <p:sp>
        <p:nvSpPr>
          <p:cNvPr id="79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U focused on likelihood (results)  that tom is shy </a:t>
            </a:r>
            <a:endParaRPr b="0" lang="en-US" sz="2000" spc="-1" strike="noStrike">
              <a:latin typeface="Arial"/>
            </a:endParaRPr>
          </a:p>
          <a:p>
            <a:pPr marL="216000" indent="-215640">
              <a:lnSpc>
                <a:spcPct val="100000"/>
              </a:lnSpc>
              <a:tabLst>
                <a:tab algn="l" pos="0"/>
              </a:tabLst>
            </a:pPr>
            <a:r>
              <a:rPr b="0" lang="en-US" sz="2000" spc="-1" strike="noStrike">
                <a:latin typeface="Arial"/>
              </a:rPr>
              <a:t>And forgot about prior, number of students in each major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This is very common and it is called “bayes rate neglect” </a:t>
            </a:r>
            <a:endParaRPr b="0" lang="en-US" sz="2000" spc="-1" strike="noStrike">
              <a:latin typeface="Arial"/>
            </a:endParaRPr>
          </a:p>
        </p:txBody>
      </p:sp>
      <p:sp>
        <p:nvSpPr>
          <p:cNvPr id="80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5B9B739-7BD6-400E-8B66-1958AFF1DD4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685800" y="1143000"/>
            <a:ext cx="5485680" cy="3085560"/>
          </a:xfrm>
          <a:prstGeom prst="rect">
            <a:avLst/>
          </a:prstGeom>
        </p:spPr>
      </p:sp>
      <p:sp>
        <p:nvSpPr>
          <p:cNvPr id="80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What’s the probability that if he left the kitchen and took a look of the balcony that he will come back and kidnap the kids? </a:t>
            </a:r>
            <a:endParaRPr b="0" lang="en-US" sz="2000" spc="-1" strike="noStrike">
              <a:latin typeface="Arial"/>
            </a:endParaRPr>
          </a:p>
        </p:txBody>
      </p:sp>
      <p:sp>
        <p:nvSpPr>
          <p:cNvPr id="80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4EF577-4821-4DFF-AAA0-35C70FF4CB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685800" y="1143000"/>
            <a:ext cx="5485680" cy="3085560"/>
          </a:xfrm>
          <a:prstGeom prst="rect">
            <a:avLst/>
          </a:prstGeom>
        </p:spPr>
      </p:sp>
      <p:sp>
        <p:nvSpPr>
          <p:cNvPr id="80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Sure u can take precautions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But it totally differs if u are taken precautions because something will happen for sure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Or if u know it is still not common ( so u won’t freak out) and u still take the precautions </a:t>
            </a:r>
            <a:endParaRPr b="0" lang="en-US" sz="2000" spc="-1" strike="noStrike">
              <a:latin typeface="Arial"/>
            </a:endParaRPr>
          </a:p>
        </p:txBody>
      </p:sp>
      <p:sp>
        <p:nvSpPr>
          <p:cNvPr id="80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F6542C6-1D79-4A31-B6C2-BB18CFEF33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685800" y="1143000"/>
            <a:ext cx="5485680" cy="3085560"/>
          </a:xfrm>
          <a:prstGeom prst="rect">
            <a:avLst/>
          </a:prstGeom>
        </p:spPr>
      </p:sp>
      <p:sp>
        <p:nvSpPr>
          <p:cNvPr id="80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Are people expected to know the probability of a repair’s man being a robber?   No </a:t>
            </a:r>
            <a:endParaRPr b="0" lang="en-US" sz="2000" spc="-1" strike="noStrike">
              <a:latin typeface="Arial"/>
            </a:endParaRPr>
          </a:p>
        </p:txBody>
      </p:sp>
      <p:sp>
        <p:nvSpPr>
          <p:cNvPr id="80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F1829D8-2700-439F-8779-43FEDF13109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685800" y="1143000"/>
            <a:ext cx="5485680" cy="3085560"/>
          </a:xfrm>
          <a:prstGeom prst="rect">
            <a:avLst/>
          </a:prstGeom>
        </p:spPr>
      </p:sp>
      <p:sp>
        <p:nvSpPr>
          <p:cNvPr id="81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Did u consider it?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Rationality is not about knowing facts </a:t>
            </a:r>
            <a:endParaRPr b="0" lang="en-US" sz="2000" spc="-1" strike="noStrike">
              <a:latin typeface="Arial"/>
            </a:endParaRPr>
          </a:p>
          <a:p>
            <a:pPr marL="216000" indent="-215640">
              <a:lnSpc>
                <a:spcPct val="100000"/>
              </a:lnSpc>
              <a:tabLst>
                <a:tab algn="l" pos="0"/>
              </a:tabLst>
            </a:pPr>
            <a:r>
              <a:rPr b="0" lang="en-US" sz="2000" spc="-1" strike="noStrike">
                <a:latin typeface="Arial"/>
              </a:rPr>
              <a:t>It’s about knowing which facts are relevant </a:t>
            </a:r>
            <a:endParaRPr b="0" lang="en-US" sz="2000" spc="-1" strike="noStrike">
              <a:latin typeface="Arial"/>
            </a:endParaRPr>
          </a:p>
        </p:txBody>
      </p:sp>
      <p:sp>
        <p:nvSpPr>
          <p:cNvPr id="81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DE5FB10-7357-420A-A09E-C1CD895281C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685800" y="1143000"/>
            <a:ext cx="5485680" cy="3085560"/>
          </a:xfrm>
          <a:prstGeom prst="rect">
            <a:avLst/>
          </a:prstGeom>
        </p:spPr>
      </p:sp>
      <p:sp>
        <p:nvSpPr>
          <p:cNvPr id="81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Bob is jealous from amy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The likelihood: one time amy didn’t finish a project she was assigned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Bob is complaining about amy not finishing the project</a:t>
            </a:r>
            <a:endParaRPr b="0" lang="en-US" sz="2000" spc="-1" strike="noStrike">
              <a:latin typeface="Arial"/>
            </a:endParaRPr>
          </a:p>
        </p:txBody>
      </p:sp>
      <p:sp>
        <p:nvSpPr>
          <p:cNvPr id="81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3AE9A34-1BB5-4A7A-8F3A-7CC31BEC301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685800" y="1143000"/>
            <a:ext cx="5485680" cy="3085560"/>
          </a:xfrm>
          <a:prstGeom prst="rect">
            <a:avLst/>
          </a:prstGeom>
        </p:spPr>
      </p:sp>
      <p:sp>
        <p:nvSpPr>
          <p:cNvPr id="81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If he wasn’t jealous, there is still a high probability that he would complain about her </a:t>
            </a:r>
            <a:endParaRPr b="0" lang="en-US" sz="2000" spc="-1" strike="noStrike">
              <a:latin typeface="Arial"/>
            </a:endParaRPr>
          </a:p>
        </p:txBody>
      </p:sp>
      <p:sp>
        <p:nvSpPr>
          <p:cNvPr id="81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0BE305-FA8A-478A-A7B6-6255A06D028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685800" y="1143000"/>
            <a:ext cx="5485680" cy="3085560"/>
          </a:xfrm>
          <a:prstGeom prst="rect">
            <a:avLst/>
          </a:prstGeom>
        </p:spPr>
      </p:sp>
      <p:sp>
        <p:nvSpPr>
          <p:cNvPr id="82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82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AD693FD-EC8B-4422-934D-AACFE985470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685800" y="1143000"/>
            <a:ext cx="5485680" cy="3085560"/>
          </a:xfrm>
          <a:prstGeom prst="rect">
            <a:avLst/>
          </a:prstGeom>
        </p:spPr>
      </p:sp>
      <p:sp>
        <p:nvSpPr>
          <p:cNvPr id="823"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82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D9C3048-E850-4B4D-9676-83ADBA142A9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685800" y="1143000"/>
            <a:ext cx="5485680" cy="3085560"/>
          </a:xfrm>
          <a:prstGeom prst="rect">
            <a:avLst/>
          </a:prstGeom>
        </p:spPr>
      </p:sp>
      <p:sp>
        <p:nvSpPr>
          <p:cNvPr id="82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Depends on ur prior.. Were u sure that meditation was fake? </a:t>
            </a:r>
            <a:endParaRPr b="0" lang="en-US" sz="2000" spc="-1" strike="noStrike">
              <a:latin typeface="Arial"/>
            </a:endParaRPr>
          </a:p>
          <a:p>
            <a:pPr marL="216000" indent="-215640">
              <a:lnSpc>
                <a:spcPct val="100000"/>
              </a:lnSpc>
              <a:tabLst>
                <a:tab algn="l" pos="0"/>
              </a:tabLst>
            </a:pPr>
            <a:r>
              <a:rPr b="0" lang="en-US" sz="2000" spc="-1" strike="noStrike">
                <a:latin typeface="Arial"/>
              </a:rPr>
              <a:t>Is ur friend related to meditation? </a:t>
            </a:r>
            <a:endParaRPr b="0" lang="en-US" sz="2000" spc="-1" strike="noStrike">
              <a:latin typeface="Arial"/>
            </a:endParaRPr>
          </a:p>
          <a:p>
            <a:pPr marL="216000" indent="-215640">
              <a:lnSpc>
                <a:spcPct val="100000"/>
              </a:lnSpc>
              <a:tabLst>
                <a:tab algn="l" pos="0"/>
              </a:tabLst>
            </a:pPr>
            <a:r>
              <a:rPr b="0" lang="en-US" sz="2000" spc="-1" strike="noStrike">
                <a:latin typeface="Arial"/>
              </a:rPr>
              <a:t>Apart from being smart? Do u trust him?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82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169A7EC-28C5-408A-93B7-86E9D44CBC6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685800" y="1143000"/>
            <a:ext cx="5485680" cy="3085560"/>
          </a:xfrm>
          <a:prstGeom prst="rect">
            <a:avLst/>
          </a:prstGeom>
        </p:spPr>
      </p:sp>
      <p:sp>
        <p:nvSpPr>
          <p:cNvPr id="82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 visual guide to Bayesian thinking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https://www.youtube.com/watch?v=BrK7X_XlGB8 </a:t>
            </a:r>
            <a:endParaRPr b="0" lang="en-US" sz="2000" spc="-1" strike="noStrike">
              <a:latin typeface="Arial"/>
            </a:endParaRPr>
          </a:p>
        </p:txBody>
      </p:sp>
      <p:sp>
        <p:nvSpPr>
          <p:cNvPr id="83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5CA1E1-D0BB-4743-B729-C7B21AEAC16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685800" y="1143000"/>
            <a:ext cx="5485680" cy="3085560"/>
          </a:xfrm>
          <a:prstGeom prst="rect">
            <a:avLst/>
          </a:prstGeom>
        </p:spPr>
      </p:sp>
      <p:sp>
        <p:nvSpPr>
          <p:cNvPr id="83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But how we update our beliefs is what really matter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83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50258F6-66DD-405D-9DE8-1E8E459A492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685800" y="1143000"/>
            <a:ext cx="5485680" cy="3085560"/>
          </a:xfrm>
          <a:prstGeom prst="rect">
            <a:avLst/>
          </a:prstGeom>
        </p:spPr>
      </p:sp>
      <p:sp>
        <p:nvSpPr>
          <p:cNvPr id="83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More precise calculate using calculus or a computer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83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F1F5047-2009-47F9-8CB1-05D20FF32EF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2920" cy="1072080"/>
          </a:xfrm>
          <a:prstGeom prst="rect">
            <a:avLst/>
          </a:prstGeom>
          <a:ln>
            <a:noFill/>
          </a:ln>
        </p:spPr>
      </p:pic>
      <p:pic>
        <p:nvPicPr>
          <p:cNvPr id="2" name="Picture 8" descr=""/>
          <p:cNvPicPr/>
          <p:nvPr/>
        </p:nvPicPr>
        <p:blipFill>
          <a:blip r:embed="rId3"/>
          <a:stretch/>
        </p:blipFill>
        <p:spPr>
          <a:xfrm>
            <a:off x="10986840" y="201960"/>
            <a:ext cx="1132920" cy="107208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2920" cy="1072080"/>
          </a:xfrm>
          <a:prstGeom prst="rect">
            <a:avLst/>
          </a:prstGeom>
          <a:ln>
            <a:noFill/>
          </a:ln>
        </p:spPr>
      </p:pic>
      <p:pic>
        <p:nvPicPr>
          <p:cNvPr id="43" name="Picture 6" descr=""/>
          <p:cNvPicPr/>
          <p:nvPr/>
        </p:nvPicPr>
        <p:blipFill>
          <a:blip r:embed="rId3"/>
          <a:stretch/>
        </p:blipFill>
        <p:spPr>
          <a:xfrm>
            <a:off x="10986840" y="201960"/>
            <a:ext cx="1132920" cy="107208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32920" cy="1072080"/>
          </a:xfrm>
          <a:prstGeom prst="rect">
            <a:avLst/>
          </a:prstGeom>
          <a:ln>
            <a:noFill/>
          </a:ln>
        </p:spPr>
      </p:pic>
      <p:pic>
        <p:nvPicPr>
          <p:cNvPr id="84" name="Picture 8" descr=""/>
          <p:cNvPicPr/>
          <p:nvPr/>
        </p:nvPicPr>
        <p:blipFill>
          <a:blip r:embed="rId3"/>
          <a:stretch/>
        </p:blipFill>
        <p:spPr>
          <a:xfrm>
            <a:off x="10986840" y="201960"/>
            <a:ext cx="1132920" cy="1072080"/>
          </a:xfrm>
          <a:prstGeom prst="rect">
            <a:avLst/>
          </a:prstGeom>
          <a:ln>
            <a:noFill/>
          </a:ln>
        </p:spPr>
      </p:pic>
      <p:sp>
        <p:nvSpPr>
          <p:cNvPr id="85" name="PlaceHolder 2"/>
          <p:cNvSpPr>
            <a:spLocks noGrp="1"/>
          </p:cNvSpPr>
          <p:nvPr>
            <p:ph type="title"/>
          </p:nvPr>
        </p:nvSpPr>
        <p:spPr>
          <a:xfrm>
            <a:off x="1202760" y="284040"/>
            <a:ext cx="9783360" cy="15080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6" name="PlaceHolder 3"/>
          <p:cNvSpPr>
            <a:spLocks noGrp="1"/>
          </p:cNvSpPr>
          <p:nvPr>
            <p:ph type="body"/>
          </p:nvPr>
        </p:nvSpPr>
        <p:spPr>
          <a:xfrm>
            <a:off x="1202760" y="2011680"/>
            <a:ext cx="9783360" cy="4205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2"/>
          <a:stretch/>
        </p:blipFill>
        <p:spPr>
          <a:xfrm>
            <a:off x="10986840" y="201960"/>
            <a:ext cx="1132920" cy="1072080"/>
          </a:xfrm>
          <a:prstGeom prst="rect">
            <a:avLst/>
          </a:prstGeom>
          <a:ln>
            <a:noFill/>
          </a:ln>
        </p:spPr>
      </p:pic>
      <p:pic>
        <p:nvPicPr>
          <p:cNvPr id="125" name="Picture 6" descr=""/>
          <p:cNvPicPr/>
          <p:nvPr/>
        </p:nvPicPr>
        <p:blipFill>
          <a:blip r:embed="rId3"/>
          <a:stretch/>
        </p:blipFill>
        <p:spPr>
          <a:xfrm>
            <a:off x="10986840" y="201960"/>
            <a:ext cx="1132920" cy="1072080"/>
          </a:xfrm>
          <a:prstGeom prst="rect">
            <a:avLst/>
          </a:prstGeom>
          <a:ln>
            <a:noFill/>
          </a:ln>
        </p:spPr>
      </p:pic>
      <p:sp>
        <p:nvSpPr>
          <p:cNvPr id="1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4"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5" name="Picture 7" descr=""/>
          <p:cNvPicPr/>
          <p:nvPr/>
        </p:nvPicPr>
        <p:blipFill>
          <a:blip r:embed="rId2"/>
          <a:stretch/>
        </p:blipFill>
        <p:spPr>
          <a:xfrm>
            <a:off x="10986840" y="201960"/>
            <a:ext cx="1132920" cy="1072080"/>
          </a:xfrm>
          <a:prstGeom prst="rect">
            <a:avLst/>
          </a:prstGeom>
          <a:ln>
            <a:noFill/>
          </a:ln>
        </p:spPr>
      </p:pic>
      <p:sp>
        <p:nvSpPr>
          <p:cNvPr id="166" name="PlaceHolder 2"/>
          <p:cNvSpPr>
            <a:spLocks noGrp="1"/>
          </p:cNvSpPr>
          <p:nvPr>
            <p:ph type="title"/>
          </p:nvPr>
        </p:nvSpPr>
        <p:spPr>
          <a:xfrm>
            <a:off x="1202760" y="284040"/>
            <a:ext cx="9783360" cy="15080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67" name="PlaceHolder 3"/>
          <p:cNvSpPr>
            <a:spLocks noGrp="1"/>
          </p:cNvSpPr>
          <p:nvPr>
            <p:ph type="body"/>
          </p:nvPr>
        </p:nvSpPr>
        <p:spPr>
          <a:xfrm>
            <a:off x="1202760" y="2011680"/>
            <a:ext cx="4773960" cy="4205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68" name="PlaceHolder 4"/>
          <p:cNvSpPr>
            <a:spLocks noGrp="1"/>
          </p:cNvSpPr>
          <p:nvPr>
            <p:ph type="body"/>
          </p:nvPr>
        </p:nvSpPr>
        <p:spPr>
          <a:xfrm>
            <a:off x="6216120" y="2011680"/>
            <a:ext cx="4773960" cy="4205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52.xml"/><Relationship Id="rId3"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gif"/><Relationship Id="rId3" Type="http://schemas.openxmlformats.org/officeDocument/2006/relationships/slideLayout" Target="../slideLayouts/slideLayout37.xml"/><Relationship Id="rId4"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52.xml"/>
</Relationships>
</file>

<file path=ppt/slides/_rels/slide103.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52.xml"/>
</Relationships>
</file>

<file path=ppt/slides/_rels/slide104.xml.rels><?xml version="1.0" encoding="UTF-8"?>
<Relationships xmlns="http://schemas.openxmlformats.org/package/2006/relationships"><Relationship Id="rId1" Type="http://schemas.openxmlformats.org/officeDocument/2006/relationships/image" Target="../media/image145.jpeg"/><Relationship Id="rId2" Type="http://schemas.openxmlformats.org/officeDocument/2006/relationships/slideLayout" Target="../slideLayouts/slideLayout37.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gif"/><Relationship Id="rId3" Type="http://schemas.openxmlformats.org/officeDocument/2006/relationships/slideLayout" Target="../slideLayouts/slideLayout37.xml"/><Relationship Id="rId4"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52.xml"/><Relationship Id="rId3"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37.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52.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52.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slideLayout" Target="../slideLayouts/slideLayout52.xml"/><Relationship Id="rId4"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jpeg"/><Relationship Id="rId3" Type="http://schemas.openxmlformats.org/officeDocument/2006/relationships/image" Target="../media/image156.png"/><Relationship Id="rId4" Type="http://schemas.openxmlformats.org/officeDocument/2006/relationships/slideLayout" Target="../slideLayouts/slideLayout52.xml"/><Relationship Id="rId5"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slideLayout" Target="../slideLayouts/slideLayout52.xml"/><Relationship Id="rId4"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52.xml"/><Relationship Id="rId3"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52.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hyperlink" Target="http://shiny.calpoly.sh/Prob_View/" TargetMode="External"/><Relationship Id="rId4" Type="http://schemas.openxmlformats.org/officeDocument/2006/relationships/hyperlink" Target="http://shiny.calpoly.sh/Prob_View/" TargetMode="External"/><Relationship Id="rId5" Type="http://schemas.openxmlformats.org/officeDocument/2006/relationships/slideLayout" Target="../slideLayouts/slideLayout52.xml"/><Relationship Id="rId6"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52.xml"/>
</Relationships>
</file>

<file path=ppt/slides/_rels/slide117.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37.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52.xml"/>
</Relationships>
</file>

<file path=ppt/slides/_rels/slide11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hyperlink" Target="https://istats.shinyapps.io/NormalDist/" TargetMode="External"/><Relationship Id="rId2" Type="http://schemas.openxmlformats.org/officeDocument/2006/relationships/hyperlink" Target="https://istats.shinyapps.io/NormalDist/" TargetMode="External"/><Relationship Id="rId3" Type="http://schemas.openxmlformats.org/officeDocument/2006/relationships/image" Target="../media/image168.png"/><Relationship Id="rId4" Type="http://schemas.openxmlformats.org/officeDocument/2006/relationships/slideLayout" Target="../slideLayouts/slideLayout1.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xml"/>
</Relationships>
</file>

<file path=ppt/slides/_rels/slide123.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3.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3.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image" Target="../media/image173.png"/><Relationship Id="rId3" Type="http://schemas.openxmlformats.org/officeDocument/2006/relationships/image" Target="../media/image174.png"/><Relationship Id="rId4"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1.xml"/>
</Relationships>
</file>

<file path=ppt/slides/_rels/slide127.xml.rels><?xml version="1.0" encoding="UTF-8"?>
<Relationships xmlns="http://schemas.openxmlformats.org/package/2006/relationships"><Relationship Id="rId1" Type="http://schemas.openxmlformats.org/officeDocument/2006/relationships/hyperlink" Target="https://www.datacamp.com/projects/479" TargetMode="External"/><Relationship Id="rId2" Type="http://schemas.openxmlformats.org/officeDocument/2006/relationships/hyperlink" Target="https://www.datacamp.com/projects/479" TargetMode="External"/><Relationship Id="rId3" Type="http://schemas.openxmlformats.org/officeDocument/2006/relationships/image" Target="../media/image176.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hyperlink" Target="https://github.com/santarabantoosoo/Data-Analysis-NanoDegree-2.0" TargetMode="External"/><Relationship Id="rId2" Type="http://schemas.openxmlformats.org/officeDocument/2006/relationships/hyperlink" Target="https://github.com/santarabantoosoo/Data-Analysis-NanoDegree-2.0" TargetMode="External"/><Relationship Id="rId3" Type="http://schemas.openxmlformats.org/officeDocument/2006/relationships/hyperlink" Target="https://github.com/santarabantoosoo/Data-Analysis-NanoDegree-2.0" TargetMode="External"/><Relationship Id="rId4" Type="http://schemas.openxmlformats.org/officeDocument/2006/relationships/image" Target="../media/image10.png"/><Relationship Id="rId5" Type="http://schemas.openxmlformats.org/officeDocument/2006/relationships/slideLayout" Target="../slideLayouts/slideLayout1.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13.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3.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3.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www.kaggle.com/lakshya91/a-case-study-with-conditional-probability" TargetMode="External"/><Relationship Id="rId2" Type="http://schemas.openxmlformats.org/officeDocument/2006/relationships/hyperlink" Target="https://www.kaggle.com/lakshya91/a-case-study-with-conditional-probability" TargetMode="External"/><Relationship Id="rId3"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hyperlink" Target="https://review.udacity.com/#!/rubrics/1214/view" TargetMode="External"/><Relationship Id="rId5" Type="http://schemas.openxmlformats.org/officeDocument/2006/relationships/hyperlink" Target="https://review.udacity.com/#!/rubrics/1214/view" TargetMode="External"/><Relationship Id="rId6" Type="http://schemas.openxmlformats.org/officeDocument/2006/relationships/slideLayout" Target="../slideLayouts/slideLayout37.xml"/><Relationship Id="rId7"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hyperlink" Target="https://medium.com/@maxtingle/10-jupyter-notebook-extensions-making-my-lyfe-easier-f40139a334ce" TargetMode="External"/><Relationship Id="rId2" Type="http://schemas.openxmlformats.org/officeDocument/2006/relationships/hyperlink" Target="https://medium.com/@maxtingle/10-jupyter-notebook-extensions-making-my-lyfe-easier-f40139a334ce" TargetMode="External"/><Relationship Id="rId3" Type="http://schemas.openxmlformats.org/officeDocument/2006/relationships/hyperlink" Target="https://medium.com/@maxtingle/10-jupyter-notebook-extensions-making-my-lyfe-easier-f40139a334ce" TargetMode="External"/><Relationship Id="rId4"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slideLayout" Target="../slideLayouts/slideLayout1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37.xml"/><Relationship Id="rId4"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3.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3.xml"/><Relationship Id="rId4"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3.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3.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09.jpeg"/><Relationship Id="rId2" Type="http://schemas.openxmlformats.org/officeDocument/2006/relationships/slideLayout" Target="../slideLayouts/slideLayout13.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jpeg"/><Relationship Id="rId3" Type="http://schemas.openxmlformats.org/officeDocument/2006/relationships/image" Target="../media/image112.jpeg"/><Relationship Id="rId4" Type="http://schemas.openxmlformats.org/officeDocument/2006/relationships/slideLayout" Target="../slideLayouts/slideLayout13.xml"/><Relationship Id="rId5"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3.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114.jpeg"/><Relationship Id="rId2" Type="http://schemas.openxmlformats.org/officeDocument/2006/relationships/slideLayout" Target="../slideLayouts/slideLayout13.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3.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3.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jpeg"/><Relationship Id="rId3" Type="http://schemas.openxmlformats.org/officeDocument/2006/relationships/slideLayout" Target="../slideLayouts/slideLayout13.xml"/><Relationship Id="rId4"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125.jpeg"/><Relationship Id="rId2" Type="http://schemas.openxmlformats.org/officeDocument/2006/relationships/slideLayout" Target="../slideLayouts/slideLayout13.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3.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3.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3.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jpeg"/><Relationship Id="rId3"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3.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13.xml"/><Relationship Id="rId4"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52.xml"/><Relationship Id="rId3"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rPr>
              <a:t>Data Analyst Nanodegree</a:t>
            </a:r>
            <a:br/>
            <a:endParaRPr b="0" lang="en-US" sz="4000" spc="-1" strike="noStrike">
              <a:latin typeface="Arial"/>
            </a:endParaRPr>
          </a:p>
        </p:txBody>
      </p:sp>
      <p:sp>
        <p:nvSpPr>
          <p:cNvPr id="21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rPr>
              <a:t>Session 4</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Going beyond the data?</a:t>
            </a:r>
            <a:endParaRPr b="0" lang="en-US" sz="4000" spc="-1" strike="noStrike">
              <a:latin typeface="Arial"/>
            </a:endParaRPr>
          </a:p>
        </p:txBody>
      </p:sp>
      <p:sp>
        <p:nvSpPr>
          <p:cNvPr id="235" name="CustomShape 2"/>
          <p:cNvSpPr/>
          <p:nvPr/>
        </p:nvSpPr>
        <p:spPr>
          <a:xfrm>
            <a:off x="1202760" y="2011680"/>
            <a:ext cx="9783360" cy="4205520"/>
          </a:xfrm>
          <a:prstGeom prst="rect">
            <a:avLst/>
          </a:prstGeom>
          <a:noFill/>
          <a:ln>
            <a:noFill/>
          </a:ln>
        </p:spPr>
        <p:style>
          <a:lnRef idx="0"/>
          <a:fillRef idx="0"/>
          <a:effectRef idx="0"/>
          <a:fontRef idx="minor"/>
        </p:style>
      </p:sp>
      <p:pic>
        <p:nvPicPr>
          <p:cNvPr id="236" name="Picture 3" descr=""/>
          <p:cNvPicPr/>
          <p:nvPr/>
        </p:nvPicPr>
        <p:blipFill>
          <a:blip r:embed="rId1"/>
          <a:stretch/>
        </p:blipFill>
        <p:spPr>
          <a:xfrm>
            <a:off x="1789920" y="2011680"/>
            <a:ext cx="8243280" cy="4509000"/>
          </a:xfrm>
          <a:prstGeom prst="rect">
            <a:avLst/>
          </a:prstGeom>
          <a:ln>
            <a:noFill/>
          </a:ln>
        </p:spPr>
      </p:pic>
      <p:pic>
        <p:nvPicPr>
          <p:cNvPr id="237" name="Picture 4" descr=""/>
          <p:cNvPicPr/>
          <p:nvPr/>
        </p:nvPicPr>
        <p:blipFill>
          <a:blip r:embed="rId2"/>
          <a:stretch/>
        </p:blipFill>
        <p:spPr>
          <a:xfrm>
            <a:off x="1789920" y="3442320"/>
            <a:ext cx="4046040" cy="164736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1202760" y="284040"/>
            <a:ext cx="9783360" cy="1508040"/>
          </a:xfrm>
          <a:prstGeom prst="rect">
            <a:avLst/>
          </a:prstGeom>
          <a:noFill/>
          <a:ln>
            <a:noFill/>
          </a:ln>
        </p:spPr>
        <p:style>
          <a:lnRef idx="0"/>
          <a:fillRef idx="0"/>
          <a:effectRef idx="0"/>
          <a:fontRef idx="minor"/>
        </p:style>
      </p:sp>
      <p:sp>
        <p:nvSpPr>
          <p:cNvPr id="565" name="CustomShape 2"/>
          <p:cNvSpPr/>
          <p:nvPr/>
        </p:nvSpPr>
        <p:spPr>
          <a:xfrm>
            <a:off x="1103400" y="2060640"/>
            <a:ext cx="4395600" cy="4195080"/>
          </a:xfrm>
          <a:prstGeom prst="rect">
            <a:avLst/>
          </a:prstGeom>
          <a:noFill/>
          <a:ln>
            <a:noFill/>
          </a:ln>
        </p:spPr>
        <p:style>
          <a:lnRef idx="0"/>
          <a:fillRef idx="0"/>
          <a:effectRef idx="0"/>
          <a:fontRef idx="minor"/>
        </p:style>
      </p:sp>
      <p:sp>
        <p:nvSpPr>
          <p:cNvPr id="566" name="CustomShape 3"/>
          <p:cNvSpPr/>
          <p:nvPr/>
        </p:nvSpPr>
        <p:spPr>
          <a:xfrm>
            <a:off x="5654520" y="2055960"/>
            <a:ext cx="4395600" cy="4199400"/>
          </a:xfrm>
          <a:prstGeom prst="rect">
            <a:avLst/>
          </a:prstGeom>
          <a:noFill/>
          <a:ln>
            <a:noFill/>
          </a:ln>
        </p:spPr>
        <p:style>
          <a:lnRef idx="0"/>
          <a:fillRef idx="0"/>
          <a:effectRef idx="0"/>
          <a:fontRef idx="minor"/>
        </p:style>
      </p:sp>
      <p:pic>
        <p:nvPicPr>
          <p:cNvPr id="567" name="Picture 4_0" descr=""/>
          <p:cNvPicPr/>
          <p:nvPr/>
        </p:nvPicPr>
        <p:blipFill>
          <a:blip r:embed="rId1"/>
          <a:stretch/>
        </p:blipFill>
        <p:spPr>
          <a:xfrm>
            <a:off x="1815120" y="2504520"/>
            <a:ext cx="7486920" cy="351792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How to choose?</a:t>
            </a:r>
            <a:endParaRPr b="0" lang="en-US" sz="4000" spc="-1" strike="noStrike">
              <a:latin typeface="Arial"/>
            </a:endParaRPr>
          </a:p>
        </p:txBody>
      </p:sp>
      <p:sp>
        <p:nvSpPr>
          <p:cNvPr id="569" name="CustomShape 2"/>
          <p:cNvSpPr/>
          <p:nvPr/>
        </p:nvSpPr>
        <p:spPr>
          <a:xfrm>
            <a:off x="1202760" y="2011680"/>
            <a:ext cx="9783360" cy="4205520"/>
          </a:xfrm>
          <a:prstGeom prst="rect">
            <a:avLst/>
          </a:prstGeom>
          <a:noFill/>
          <a:ln>
            <a:noFill/>
          </a:ln>
        </p:spPr>
        <p:style>
          <a:lnRef idx="0"/>
          <a:fillRef idx="0"/>
          <a:effectRef idx="0"/>
          <a:fontRef idx="minor"/>
        </p:style>
      </p:sp>
      <p:pic>
        <p:nvPicPr>
          <p:cNvPr id="570" name="Picture 4_4" descr=""/>
          <p:cNvPicPr/>
          <p:nvPr/>
        </p:nvPicPr>
        <p:blipFill>
          <a:blip r:embed="rId1"/>
          <a:stretch/>
        </p:blipFill>
        <p:spPr>
          <a:xfrm>
            <a:off x="1103400" y="2053080"/>
            <a:ext cx="2993760" cy="2993760"/>
          </a:xfrm>
          <a:prstGeom prst="rect">
            <a:avLst/>
          </a:prstGeom>
          <a:ln>
            <a:noFill/>
          </a:ln>
        </p:spPr>
      </p:pic>
      <p:pic>
        <p:nvPicPr>
          <p:cNvPr id="571" name="Picture 4_5" descr="Diagram of probability distribution relationships"/>
          <p:cNvPicPr/>
          <p:nvPr/>
        </p:nvPicPr>
        <p:blipFill>
          <a:blip r:embed="rId2"/>
          <a:stretch/>
        </p:blipFill>
        <p:spPr>
          <a:xfrm>
            <a:off x="7237800" y="1332000"/>
            <a:ext cx="4697640" cy="4933800"/>
          </a:xfrm>
          <a:prstGeom prst="rect">
            <a:avLst/>
          </a:prstGeom>
          <a:ln>
            <a:noFill/>
          </a:ln>
        </p:spPr>
      </p:pic>
      <p:sp>
        <p:nvSpPr>
          <p:cNvPr id="572" name="CustomShape 3"/>
          <p:cNvSpPr/>
          <p:nvPr/>
        </p:nvSpPr>
        <p:spPr>
          <a:xfrm>
            <a:off x="527040" y="5688000"/>
            <a:ext cx="199332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Why to choose?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Pause a minute</a:t>
            </a:r>
            <a:endParaRPr b="0" lang="en-US" sz="4000" spc="-1" strike="noStrike">
              <a:latin typeface="Arial"/>
            </a:endParaRPr>
          </a:p>
        </p:txBody>
      </p:sp>
      <p:sp>
        <p:nvSpPr>
          <p:cNvPr id="574" name="CustomShape 2"/>
          <p:cNvSpPr/>
          <p:nvPr/>
        </p:nvSpPr>
        <p:spPr>
          <a:xfrm>
            <a:off x="1103400" y="2060640"/>
            <a:ext cx="4395600" cy="4195080"/>
          </a:xfrm>
          <a:prstGeom prst="rect">
            <a:avLst/>
          </a:prstGeom>
          <a:noFill/>
          <a:ln>
            <a:noFill/>
          </a:ln>
        </p:spPr>
        <p:style>
          <a:lnRef idx="0"/>
          <a:fillRef idx="0"/>
          <a:effectRef idx="0"/>
          <a:fontRef idx="minor"/>
        </p:style>
      </p:sp>
      <p:sp>
        <p:nvSpPr>
          <p:cNvPr id="575" name="CustomShape 3"/>
          <p:cNvSpPr/>
          <p:nvPr/>
        </p:nvSpPr>
        <p:spPr>
          <a:xfrm>
            <a:off x="5654520" y="2055960"/>
            <a:ext cx="4395600" cy="4199400"/>
          </a:xfrm>
          <a:prstGeom prst="rect">
            <a:avLst/>
          </a:prstGeom>
          <a:noFill/>
          <a:ln>
            <a:noFill/>
          </a:ln>
        </p:spPr>
        <p:style>
          <a:lnRef idx="0"/>
          <a:fillRef idx="0"/>
          <a:effectRef idx="0"/>
          <a:fontRef idx="minor"/>
        </p:style>
      </p:sp>
      <p:pic>
        <p:nvPicPr>
          <p:cNvPr id="576" name="Picture 4_2" descr=""/>
          <p:cNvPicPr/>
          <p:nvPr/>
        </p:nvPicPr>
        <p:blipFill>
          <a:blip r:embed="rId1"/>
          <a:stretch/>
        </p:blipFill>
        <p:spPr>
          <a:xfrm>
            <a:off x="2146320" y="2337120"/>
            <a:ext cx="8290800" cy="363744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Pause a minute</a:t>
            </a:r>
            <a:endParaRPr b="0" lang="en-US" sz="4000" spc="-1" strike="noStrike">
              <a:latin typeface="Arial"/>
            </a:endParaRPr>
          </a:p>
        </p:txBody>
      </p:sp>
      <p:sp>
        <p:nvSpPr>
          <p:cNvPr id="578" name="CustomShape 2"/>
          <p:cNvSpPr/>
          <p:nvPr/>
        </p:nvSpPr>
        <p:spPr>
          <a:xfrm>
            <a:off x="1103400" y="2060640"/>
            <a:ext cx="4395600" cy="4195080"/>
          </a:xfrm>
          <a:prstGeom prst="rect">
            <a:avLst/>
          </a:prstGeom>
          <a:noFill/>
          <a:ln>
            <a:noFill/>
          </a:ln>
        </p:spPr>
        <p:style>
          <a:lnRef idx="0"/>
          <a:fillRef idx="0"/>
          <a:effectRef idx="0"/>
          <a:fontRef idx="minor"/>
        </p:style>
      </p:sp>
      <p:sp>
        <p:nvSpPr>
          <p:cNvPr id="579" name="CustomShape 3"/>
          <p:cNvSpPr/>
          <p:nvPr/>
        </p:nvSpPr>
        <p:spPr>
          <a:xfrm>
            <a:off x="5654520" y="2055960"/>
            <a:ext cx="4395600" cy="4199400"/>
          </a:xfrm>
          <a:prstGeom prst="rect">
            <a:avLst/>
          </a:prstGeom>
          <a:noFill/>
          <a:ln>
            <a:noFill/>
          </a:ln>
        </p:spPr>
        <p:style>
          <a:lnRef idx="0"/>
          <a:fillRef idx="0"/>
          <a:effectRef idx="0"/>
          <a:fontRef idx="minor"/>
        </p:style>
      </p:sp>
      <p:pic>
        <p:nvPicPr>
          <p:cNvPr id="580" name="Picture 4_3" descr=""/>
          <p:cNvPicPr/>
          <p:nvPr/>
        </p:nvPicPr>
        <p:blipFill>
          <a:blip r:embed="rId1"/>
          <a:stretch/>
        </p:blipFill>
        <p:spPr>
          <a:xfrm>
            <a:off x="826920" y="2055960"/>
            <a:ext cx="9654480" cy="424116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Is the study worthless?</a:t>
            </a:r>
            <a:endParaRPr b="0" lang="en-US" sz="4000" spc="-1" strike="noStrike">
              <a:latin typeface="Arial"/>
            </a:endParaRPr>
          </a:p>
        </p:txBody>
      </p:sp>
      <p:sp>
        <p:nvSpPr>
          <p:cNvPr id="58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As good as the assumptions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583" name="Picture 2_1" descr="Bridging the Gap Between Digital and Telephony"/>
          <p:cNvPicPr/>
          <p:nvPr/>
        </p:nvPicPr>
        <p:blipFill>
          <a:blip r:embed="rId1"/>
          <a:stretch/>
        </p:blipFill>
        <p:spPr>
          <a:xfrm>
            <a:off x="2651400" y="2626560"/>
            <a:ext cx="6580080" cy="380916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How to choose?</a:t>
            </a:r>
            <a:endParaRPr b="0" lang="en-US" sz="4000" spc="-1" strike="noStrike">
              <a:latin typeface="Arial"/>
            </a:endParaRPr>
          </a:p>
        </p:txBody>
      </p:sp>
      <p:sp>
        <p:nvSpPr>
          <p:cNvPr id="585" name="CustomShape 2"/>
          <p:cNvSpPr/>
          <p:nvPr/>
        </p:nvSpPr>
        <p:spPr>
          <a:xfrm>
            <a:off x="1202760" y="2011680"/>
            <a:ext cx="9783360" cy="4205520"/>
          </a:xfrm>
          <a:prstGeom prst="rect">
            <a:avLst/>
          </a:prstGeom>
          <a:noFill/>
          <a:ln>
            <a:noFill/>
          </a:ln>
        </p:spPr>
        <p:style>
          <a:lnRef idx="0"/>
          <a:fillRef idx="0"/>
          <a:effectRef idx="0"/>
          <a:fontRef idx="minor"/>
        </p:style>
      </p:sp>
      <p:pic>
        <p:nvPicPr>
          <p:cNvPr id="586" name="Picture 4_8" descr=""/>
          <p:cNvPicPr/>
          <p:nvPr/>
        </p:nvPicPr>
        <p:blipFill>
          <a:blip r:embed="rId1"/>
          <a:stretch/>
        </p:blipFill>
        <p:spPr>
          <a:xfrm>
            <a:off x="1103400" y="2053080"/>
            <a:ext cx="2993760" cy="2993760"/>
          </a:xfrm>
          <a:prstGeom prst="rect">
            <a:avLst/>
          </a:prstGeom>
          <a:ln>
            <a:noFill/>
          </a:ln>
        </p:spPr>
      </p:pic>
      <p:pic>
        <p:nvPicPr>
          <p:cNvPr id="587" name="Picture 4_9" descr="Diagram of probability distribution relationships"/>
          <p:cNvPicPr/>
          <p:nvPr/>
        </p:nvPicPr>
        <p:blipFill>
          <a:blip r:embed="rId2"/>
          <a:stretch/>
        </p:blipFill>
        <p:spPr>
          <a:xfrm>
            <a:off x="7237800" y="1332000"/>
            <a:ext cx="4697640" cy="4933800"/>
          </a:xfrm>
          <a:prstGeom prst="rect">
            <a:avLst/>
          </a:prstGeom>
          <a:ln>
            <a:noFill/>
          </a:ln>
        </p:spPr>
      </p:pic>
      <p:sp>
        <p:nvSpPr>
          <p:cNvPr id="588" name="CustomShape 3"/>
          <p:cNvSpPr/>
          <p:nvPr/>
        </p:nvSpPr>
        <p:spPr>
          <a:xfrm>
            <a:off x="527040" y="5688000"/>
            <a:ext cx="199332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Why to choose?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ar-EG" sz="4000" spc="-1" strike="noStrike" cap="all">
                <a:solidFill>
                  <a:srgbClr val="ff0000"/>
                </a:solidFill>
                <a:latin typeface="Corbel"/>
              </a:rPr>
              <a:t>لولو من أبولو</a:t>
            </a:r>
            <a:r>
              <a:rPr b="1" lang="en-US" sz="4000" spc="-1" strike="noStrike" cap="all">
                <a:solidFill>
                  <a:srgbClr val="ff0000"/>
                </a:solidFill>
                <a:latin typeface="Corbel"/>
              </a:rPr>
              <a:t> </a:t>
            </a:r>
            <a:endParaRPr b="0" lang="en-US" sz="4000" spc="-1" strike="noStrike">
              <a:latin typeface="Arial"/>
            </a:endParaRPr>
          </a:p>
        </p:txBody>
      </p:sp>
      <p:sp>
        <p:nvSpPr>
          <p:cNvPr id="590" name="CustomShape 2"/>
          <p:cNvSpPr/>
          <p:nvPr/>
        </p:nvSpPr>
        <p:spPr>
          <a:xfrm>
            <a:off x="1103400" y="2060640"/>
            <a:ext cx="4395600" cy="4195080"/>
          </a:xfrm>
          <a:prstGeom prst="rect">
            <a:avLst/>
          </a:prstGeom>
          <a:noFill/>
          <a:ln>
            <a:noFill/>
          </a:ln>
        </p:spPr>
        <p:style>
          <a:lnRef idx="0"/>
          <a:fillRef idx="0"/>
          <a:effectRef idx="0"/>
          <a:fontRef idx="minor"/>
        </p:style>
      </p:sp>
      <p:sp>
        <p:nvSpPr>
          <p:cNvPr id="591" name="CustomShape 3"/>
          <p:cNvSpPr/>
          <p:nvPr/>
        </p:nvSpPr>
        <p:spPr>
          <a:xfrm>
            <a:off x="5654520" y="2055960"/>
            <a:ext cx="4395600" cy="4199400"/>
          </a:xfrm>
          <a:prstGeom prst="rect">
            <a:avLst/>
          </a:prstGeom>
          <a:noFill/>
          <a:ln>
            <a:noFill/>
          </a:ln>
        </p:spPr>
        <p:style>
          <a:lnRef idx="0"/>
          <a:fillRef idx="0"/>
          <a:effectRef idx="0"/>
          <a:fontRef idx="minor"/>
        </p:style>
      </p:sp>
      <p:pic>
        <p:nvPicPr>
          <p:cNvPr id="592" name="Picture 4_6" descr=""/>
          <p:cNvPicPr/>
          <p:nvPr/>
        </p:nvPicPr>
        <p:blipFill>
          <a:blip r:embed="rId1"/>
          <a:stretch/>
        </p:blipFill>
        <p:spPr>
          <a:xfrm>
            <a:off x="2174760" y="2409120"/>
            <a:ext cx="6958800" cy="349380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It differs</a:t>
            </a:r>
            <a:endParaRPr b="0" lang="en-US" sz="4000" spc="-1" strike="noStrike">
              <a:latin typeface="Arial"/>
            </a:endParaRPr>
          </a:p>
        </p:txBody>
      </p:sp>
      <p:sp>
        <p:nvSpPr>
          <p:cNvPr id="594" name="CustomShape 2"/>
          <p:cNvSpPr/>
          <p:nvPr/>
        </p:nvSpPr>
        <p:spPr>
          <a:xfrm>
            <a:off x="1202760" y="2011680"/>
            <a:ext cx="9783360" cy="4205520"/>
          </a:xfrm>
          <a:prstGeom prst="rect">
            <a:avLst/>
          </a:prstGeom>
          <a:noFill/>
          <a:ln>
            <a:noFill/>
          </a:ln>
        </p:spPr>
        <p:style>
          <a:lnRef idx="0"/>
          <a:fillRef idx="0"/>
          <a:effectRef idx="0"/>
          <a:fontRef idx="minor"/>
        </p:style>
      </p:sp>
      <p:pic>
        <p:nvPicPr>
          <p:cNvPr id="595" name="Picture 3_1" descr=""/>
          <p:cNvPicPr/>
          <p:nvPr/>
        </p:nvPicPr>
        <p:blipFill>
          <a:blip r:embed="rId1"/>
          <a:stretch/>
        </p:blipFill>
        <p:spPr>
          <a:xfrm>
            <a:off x="3439080" y="2119320"/>
            <a:ext cx="4735080" cy="455976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rPr>
              <a:t>Choosing Your Distribution</a:t>
            </a:r>
            <a:endParaRPr b="0" lang="en-US" sz="4000" spc="-1" strike="noStrike">
              <a:latin typeface="Arial"/>
            </a:endParaRPr>
          </a:p>
        </p:txBody>
      </p:sp>
      <p:sp>
        <p:nvSpPr>
          <p:cNvPr id="597" name="CustomShape 2"/>
          <p:cNvSpPr/>
          <p:nvPr/>
        </p:nvSpPr>
        <p:spPr>
          <a:xfrm>
            <a:off x="1103400" y="2060640"/>
            <a:ext cx="4395600" cy="4195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1800" spc="-1" strike="noStrike">
                <a:solidFill>
                  <a:srgbClr val="ffffff"/>
                </a:solidFill>
                <a:latin typeface="Corbel"/>
              </a:rPr>
              <a:t>1- assume a distribution </a:t>
            </a:r>
            <a:endParaRPr b="0" lang="en-US" sz="1800" spc="-1" strike="noStrike">
              <a:latin typeface="Arial"/>
            </a:endParaRPr>
          </a:p>
          <a:p>
            <a:pPr>
              <a:lnSpc>
                <a:spcPct val="90000"/>
              </a:lnSpc>
              <a:spcBef>
                <a:spcPts val="1199"/>
              </a:spcBef>
              <a:spcAft>
                <a:spcPts val="201"/>
              </a:spcAft>
              <a:tabLst>
                <a:tab algn="l" pos="0"/>
              </a:tabLst>
            </a:pPr>
            <a:r>
              <a:rPr b="0" lang="en-US" sz="1800" spc="-1" strike="noStrike">
                <a:solidFill>
                  <a:srgbClr val="ffffff"/>
                </a:solidFill>
                <a:latin typeface="Corbel"/>
              </a:rPr>
              <a:t>2- other solutions (to be continued …)</a:t>
            </a:r>
            <a:endParaRPr b="0" lang="en-US" sz="1800" spc="-1" strike="noStrike">
              <a:latin typeface="Arial"/>
            </a:endParaRPr>
          </a:p>
        </p:txBody>
      </p:sp>
      <p:sp>
        <p:nvSpPr>
          <p:cNvPr id="598" name="CustomShape 3"/>
          <p:cNvSpPr/>
          <p:nvPr/>
        </p:nvSpPr>
        <p:spPr>
          <a:xfrm>
            <a:off x="5654520" y="2055960"/>
            <a:ext cx="4395600" cy="4199400"/>
          </a:xfrm>
          <a:prstGeom prst="rect">
            <a:avLst/>
          </a:prstGeom>
          <a:noFill/>
          <a:ln>
            <a:noFill/>
          </a:ln>
        </p:spPr>
        <p:style>
          <a:lnRef idx="0"/>
          <a:fillRef idx="0"/>
          <a:effectRef idx="0"/>
          <a:fontRef idx="minor"/>
        </p:style>
      </p:sp>
      <p:pic>
        <p:nvPicPr>
          <p:cNvPr id="599" name="Picture 4_7" descr=""/>
          <p:cNvPicPr/>
          <p:nvPr/>
        </p:nvPicPr>
        <p:blipFill>
          <a:blip r:embed="rId1"/>
          <a:stretch/>
        </p:blipFill>
        <p:spPr>
          <a:xfrm>
            <a:off x="646200" y="2873880"/>
            <a:ext cx="10530000" cy="90864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Which distribution?</a:t>
            </a:r>
            <a:endParaRPr b="0" lang="en-US" sz="4000" spc="-1" strike="noStrike">
              <a:latin typeface="Arial"/>
            </a:endParaRPr>
          </a:p>
        </p:txBody>
      </p:sp>
      <p:sp>
        <p:nvSpPr>
          <p:cNvPr id="601" name="CustomShape 2"/>
          <p:cNvSpPr/>
          <p:nvPr/>
        </p:nvSpPr>
        <p:spPr>
          <a:xfrm>
            <a:off x="1103400" y="2060640"/>
            <a:ext cx="4395600" cy="4195080"/>
          </a:xfrm>
          <a:prstGeom prst="rect">
            <a:avLst/>
          </a:prstGeom>
          <a:noFill/>
          <a:ln>
            <a:noFill/>
          </a:ln>
        </p:spPr>
        <p:style>
          <a:lnRef idx="0"/>
          <a:fillRef idx="0"/>
          <a:effectRef idx="0"/>
          <a:fontRef idx="minor"/>
        </p:style>
      </p:sp>
      <p:sp>
        <p:nvSpPr>
          <p:cNvPr id="602" name="CustomShape 3"/>
          <p:cNvSpPr/>
          <p:nvPr/>
        </p:nvSpPr>
        <p:spPr>
          <a:xfrm>
            <a:off x="5654520" y="2055960"/>
            <a:ext cx="4395600" cy="4199400"/>
          </a:xfrm>
          <a:prstGeom prst="rect">
            <a:avLst/>
          </a:prstGeom>
          <a:noFill/>
          <a:ln>
            <a:noFill/>
          </a:ln>
        </p:spPr>
        <p:style>
          <a:lnRef idx="0"/>
          <a:fillRef idx="0"/>
          <a:effectRef idx="0"/>
          <a:fontRef idx="minor"/>
        </p:style>
      </p:sp>
      <p:pic>
        <p:nvPicPr>
          <p:cNvPr id="603" name="Picture 4_11" descr=""/>
          <p:cNvPicPr/>
          <p:nvPr/>
        </p:nvPicPr>
        <p:blipFill>
          <a:blip r:embed="rId1"/>
          <a:stretch/>
        </p:blipFill>
        <p:spPr>
          <a:xfrm>
            <a:off x="2584440" y="2322000"/>
            <a:ext cx="5267520" cy="39337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Different colors? </a:t>
            </a:r>
            <a:endParaRPr b="0" lang="en-US" sz="4000" spc="-1" strike="noStrike">
              <a:latin typeface="Arial"/>
            </a:endParaRPr>
          </a:p>
        </p:txBody>
      </p:sp>
      <p:sp>
        <p:nvSpPr>
          <p:cNvPr id="239" name="CustomShape 2"/>
          <p:cNvSpPr/>
          <p:nvPr/>
        </p:nvSpPr>
        <p:spPr>
          <a:xfrm>
            <a:off x="1202760" y="2011680"/>
            <a:ext cx="9783360" cy="4205520"/>
          </a:xfrm>
          <a:prstGeom prst="rect">
            <a:avLst/>
          </a:prstGeom>
          <a:noFill/>
          <a:ln>
            <a:noFill/>
          </a:ln>
        </p:spPr>
        <p:style>
          <a:lnRef idx="0"/>
          <a:fillRef idx="0"/>
          <a:effectRef idx="0"/>
          <a:fontRef idx="minor"/>
        </p:style>
      </p:sp>
      <p:pic>
        <p:nvPicPr>
          <p:cNvPr id="240" name="Picture 3" descr=""/>
          <p:cNvPicPr/>
          <p:nvPr/>
        </p:nvPicPr>
        <p:blipFill>
          <a:blip r:embed="rId1"/>
          <a:stretch/>
        </p:blipFill>
        <p:spPr>
          <a:xfrm>
            <a:off x="544680" y="1776600"/>
            <a:ext cx="10971360" cy="5080680"/>
          </a:xfrm>
          <a:prstGeom prst="rect">
            <a:avLst/>
          </a:prstGeom>
          <a:ln>
            <a:noFill/>
          </a:ln>
        </p:spPr>
      </p:pic>
      <p:sp>
        <p:nvSpPr>
          <p:cNvPr id="241" name="CustomShape 3"/>
          <p:cNvSpPr/>
          <p:nvPr/>
        </p:nvSpPr>
        <p:spPr>
          <a:xfrm>
            <a:off x="1929960" y="6168600"/>
            <a:ext cx="21088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Why not stats?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Popular distributions </a:t>
            </a:r>
            <a:endParaRPr b="0" lang="en-US" sz="4000" spc="-1" strike="noStrike">
              <a:latin typeface="Arial"/>
            </a:endParaRPr>
          </a:p>
        </p:txBody>
      </p:sp>
      <p:sp>
        <p:nvSpPr>
          <p:cNvPr id="605" name="CustomShape 2"/>
          <p:cNvSpPr/>
          <p:nvPr/>
        </p:nvSpPr>
        <p:spPr>
          <a:xfrm>
            <a:off x="1103400" y="2060640"/>
            <a:ext cx="4395600" cy="4195080"/>
          </a:xfrm>
          <a:prstGeom prst="rect">
            <a:avLst/>
          </a:prstGeom>
          <a:noFill/>
          <a:ln>
            <a:noFill/>
          </a:ln>
        </p:spPr>
        <p:style>
          <a:lnRef idx="0"/>
          <a:fillRef idx="0"/>
          <a:effectRef idx="0"/>
          <a:fontRef idx="minor"/>
        </p:style>
      </p:sp>
      <p:pic>
        <p:nvPicPr>
          <p:cNvPr id="606" name="Content Placeholder 6_1" descr=""/>
          <p:cNvPicPr/>
          <p:nvPr/>
        </p:nvPicPr>
        <p:blipFill>
          <a:blip r:embed="rId1"/>
          <a:stretch/>
        </p:blipFill>
        <p:spPr>
          <a:xfrm>
            <a:off x="5654520" y="2514600"/>
            <a:ext cx="4395240" cy="3282120"/>
          </a:xfrm>
          <a:prstGeom prst="rect">
            <a:avLst/>
          </a:prstGeom>
          <a:ln>
            <a:noFill/>
          </a:ln>
        </p:spPr>
      </p:pic>
      <p:pic>
        <p:nvPicPr>
          <p:cNvPr id="607" name="Picture 4_10" descr=""/>
          <p:cNvPicPr/>
          <p:nvPr/>
        </p:nvPicPr>
        <p:blipFill>
          <a:blip r:embed="rId2"/>
          <a:stretch/>
        </p:blipFill>
        <p:spPr>
          <a:xfrm>
            <a:off x="948240" y="2573640"/>
            <a:ext cx="4133520" cy="322308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0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Why do I need a distribution?</a:t>
            </a:r>
            <a:endParaRPr b="0" lang="en-US" sz="4000" spc="-1" strike="noStrike">
              <a:latin typeface="Arial"/>
            </a:endParaRPr>
          </a:p>
        </p:txBody>
      </p:sp>
      <p:sp>
        <p:nvSpPr>
          <p:cNvPr id="609" name="CustomShape 2"/>
          <p:cNvSpPr/>
          <p:nvPr/>
        </p:nvSpPr>
        <p:spPr>
          <a:xfrm>
            <a:off x="1103400" y="2060640"/>
            <a:ext cx="4395600" cy="4195080"/>
          </a:xfrm>
          <a:prstGeom prst="rect">
            <a:avLst/>
          </a:prstGeom>
          <a:noFill/>
          <a:ln>
            <a:noFill/>
          </a:ln>
        </p:spPr>
        <p:style>
          <a:lnRef idx="0"/>
          <a:fillRef idx="0"/>
          <a:effectRef idx="0"/>
          <a:fontRef idx="minor"/>
        </p:style>
      </p:sp>
      <p:sp>
        <p:nvSpPr>
          <p:cNvPr id="610" name="CustomShape 3"/>
          <p:cNvSpPr/>
          <p:nvPr/>
        </p:nvSpPr>
        <p:spPr>
          <a:xfrm>
            <a:off x="5654520" y="2055960"/>
            <a:ext cx="4395600" cy="4199400"/>
          </a:xfrm>
          <a:prstGeom prst="rect">
            <a:avLst/>
          </a:prstGeom>
          <a:noFill/>
          <a:ln>
            <a:noFill/>
          </a:ln>
        </p:spPr>
        <p:style>
          <a:lnRef idx="0"/>
          <a:fillRef idx="0"/>
          <a:effectRef idx="0"/>
          <a:fontRef idx="minor"/>
        </p:style>
      </p:sp>
      <p:pic>
        <p:nvPicPr>
          <p:cNvPr id="611" name="Picture 2_0" descr="15 Testing cartoons ideas | cartoon, teaching humor, math comics"/>
          <p:cNvPicPr/>
          <p:nvPr/>
        </p:nvPicPr>
        <p:blipFill>
          <a:blip r:embed="rId1"/>
          <a:stretch/>
        </p:blipFill>
        <p:spPr>
          <a:xfrm>
            <a:off x="1640160" y="2336400"/>
            <a:ext cx="3650400" cy="3919320"/>
          </a:xfrm>
          <a:prstGeom prst="rect">
            <a:avLst/>
          </a:prstGeom>
          <a:ln>
            <a:noFill/>
          </a:ln>
        </p:spPr>
      </p:pic>
      <p:pic>
        <p:nvPicPr>
          <p:cNvPr id="612" name="Picture 4_13" descr="The Best Invention In History! | Cartoon-box 32 - YouTube"/>
          <p:cNvPicPr/>
          <p:nvPr/>
        </p:nvPicPr>
        <p:blipFill>
          <a:blip r:embed="rId2"/>
          <a:stretch/>
        </p:blipFill>
        <p:spPr>
          <a:xfrm>
            <a:off x="6381000" y="1398600"/>
            <a:ext cx="4313880" cy="1978920"/>
          </a:xfrm>
          <a:prstGeom prst="rect">
            <a:avLst/>
          </a:prstGeom>
          <a:ln>
            <a:noFill/>
          </a:ln>
        </p:spPr>
      </p:pic>
      <p:pic>
        <p:nvPicPr>
          <p:cNvPr id="613" name="Picture 6_1" descr="برشامة التربية الوطنية ثانوية عامة 2018 مستر محمود البدرى"/>
          <p:cNvPicPr/>
          <p:nvPr/>
        </p:nvPicPr>
        <p:blipFill>
          <a:blip r:embed="rId3"/>
          <a:stretch/>
        </p:blipFill>
        <p:spPr>
          <a:xfrm>
            <a:off x="6573240" y="3637080"/>
            <a:ext cx="4121640" cy="295416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Why wait? </a:t>
            </a:r>
            <a:endParaRPr b="0" lang="en-US" sz="4000" spc="-1" strike="noStrike">
              <a:latin typeface="Arial"/>
            </a:endParaRPr>
          </a:p>
        </p:txBody>
      </p:sp>
      <p:sp>
        <p:nvSpPr>
          <p:cNvPr id="615" name="CustomShape 2"/>
          <p:cNvSpPr/>
          <p:nvPr/>
        </p:nvSpPr>
        <p:spPr>
          <a:xfrm>
            <a:off x="1103400" y="2060640"/>
            <a:ext cx="4395600" cy="4195080"/>
          </a:xfrm>
          <a:prstGeom prst="rect">
            <a:avLst/>
          </a:prstGeom>
          <a:noFill/>
          <a:ln>
            <a:noFill/>
          </a:ln>
        </p:spPr>
        <p:style>
          <a:lnRef idx="0"/>
          <a:fillRef idx="0"/>
          <a:effectRef idx="0"/>
          <a:fontRef idx="minor"/>
        </p:style>
      </p:sp>
      <p:sp>
        <p:nvSpPr>
          <p:cNvPr id="616" name="CustomShape 3"/>
          <p:cNvSpPr/>
          <p:nvPr/>
        </p:nvSpPr>
        <p:spPr>
          <a:xfrm>
            <a:off x="5654520" y="2055960"/>
            <a:ext cx="4395600" cy="4199400"/>
          </a:xfrm>
          <a:prstGeom prst="rect">
            <a:avLst/>
          </a:prstGeom>
          <a:noFill/>
          <a:ln>
            <a:noFill/>
          </a:ln>
        </p:spPr>
        <p:style>
          <a:lnRef idx="0"/>
          <a:fillRef idx="0"/>
          <a:effectRef idx="0"/>
          <a:fontRef idx="minor"/>
        </p:style>
      </p:sp>
      <p:pic>
        <p:nvPicPr>
          <p:cNvPr id="617" name="Picture 4_12" descr=""/>
          <p:cNvPicPr/>
          <p:nvPr/>
        </p:nvPicPr>
        <p:blipFill>
          <a:blip r:embed="rId1"/>
          <a:stretch/>
        </p:blipFill>
        <p:spPr>
          <a:xfrm>
            <a:off x="6852960" y="5351040"/>
            <a:ext cx="4762800" cy="1258560"/>
          </a:xfrm>
          <a:prstGeom prst="rect">
            <a:avLst/>
          </a:prstGeom>
          <a:ln>
            <a:noFill/>
          </a:ln>
        </p:spPr>
      </p:pic>
      <p:pic>
        <p:nvPicPr>
          <p:cNvPr id="618" name="Picture 5_1" descr=""/>
          <p:cNvPicPr/>
          <p:nvPr/>
        </p:nvPicPr>
        <p:blipFill>
          <a:blip r:embed="rId2"/>
          <a:stretch/>
        </p:blipFill>
        <p:spPr>
          <a:xfrm>
            <a:off x="270360" y="1443960"/>
            <a:ext cx="8963640" cy="371448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Without parameters </a:t>
            </a:r>
            <a:r>
              <a:rPr b="0" lang="en-US" sz="4000" spc="-1" strike="noStrike" cap="all">
                <a:solidFill>
                  <a:srgbClr val="ffffff"/>
                </a:solidFill>
                <a:latin typeface="Wingdings"/>
              </a:rPr>
              <a:t></a:t>
            </a:r>
            <a:endParaRPr b="0" lang="en-US" sz="4000" spc="-1" strike="noStrike">
              <a:latin typeface="Arial"/>
            </a:endParaRPr>
          </a:p>
        </p:txBody>
      </p:sp>
      <p:sp>
        <p:nvSpPr>
          <p:cNvPr id="620" name="CustomShape 2"/>
          <p:cNvSpPr/>
          <p:nvPr/>
        </p:nvSpPr>
        <p:spPr>
          <a:xfrm>
            <a:off x="1103400" y="2060640"/>
            <a:ext cx="4395600" cy="4195080"/>
          </a:xfrm>
          <a:prstGeom prst="rect">
            <a:avLst/>
          </a:prstGeom>
          <a:noFill/>
          <a:ln>
            <a:noFill/>
          </a:ln>
        </p:spPr>
        <p:style>
          <a:lnRef idx="0"/>
          <a:fillRef idx="0"/>
          <a:effectRef idx="0"/>
          <a:fontRef idx="minor"/>
        </p:style>
      </p:sp>
      <p:sp>
        <p:nvSpPr>
          <p:cNvPr id="621" name="CustomShape 3"/>
          <p:cNvSpPr/>
          <p:nvPr/>
        </p:nvSpPr>
        <p:spPr>
          <a:xfrm>
            <a:off x="5654520" y="2055960"/>
            <a:ext cx="4395600" cy="4199400"/>
          </a:xfrm>
          <a:prstGeom prst="rect">
            <a:avLst/>
          </a:prstGeom>
          <a:noFill/>
          <a:ln>
            <a:noFill/>
          </a:ln>
        </p:spPr>
        <p:style>
          <a:lnRef idx="0"/>
          <a:fillRef idx="0"/>
          <a:effectRef idx="0"/>
          <a:fontRef idx="minor"/>
        </p:style>
      </p:sp>
      <p:pic>
        <p:nvPicPr>
          <p:cNvPr id="622" name="Picture 5_0" descr=""/>
          <p:cNvPicPr/>
          <p:nvPr/>
        </p:nvPicPr>
        <p:blipFill>
          <a:blip r:embed="rId1"/>
          <a:stretch/>
        </p:blipFill>
        <p:spPr>
          <a:xfrm>
            <a:off x="1468440" y="2789640"/>
            <a:ext cx="8061840" cy="319968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ar-EG" sz="4000" spc="-1" strike="noStrike" cap="all">
                <a:solidFill>
                  <a:srgbClr val="ff0000"/>
                </a:solidFill>
                <a:latin typeface="Corbel"/>
              </a:rPr>
              <a:t>لولو من أبولو</a:t>
            </a:r>
            <a:r>
              <a:rPr b="1" lang="en-US" sz="4000" spc="-1" strike="noStrike" cap="all">
                <a:solidFill>
                  <a:srgbClr val="ff0000"/>
                </a:solidFill>
                <a:latin typeface="Corbel"/>
              </a:rPr>
              <a:t> </a:t>
            </a:r>
            <a:endParaRPr b="0" lang="en-US" sz="4000" spc="-1" strike="noStrike">
              <a:latin typeface="Arial"/>
            </a:endParaRPr>
          </a:p>
        </p:txBody>
      </p:sp>
      <p:sp>
        <p:nvSpPr>
          <p:cNvPr id="624" name="CustomShape 2"/>
          <p:cNvSpPr/>
          <p:nvPr/>
        </p:nvSpPr>
        <p:spPr>
          <a:xfrm>
            <a:off x="1103400" y="2060640"/>
            <a:ext cx="4395600" cy="4195080"/>
          </a:xfrm>
          <a:prstGeom prst="rect">
            <a:avLst/>
          </a:prstGeom>
          <a:noFill/>
          <a:ln>
            <a:noFill/>
          </a:ln>
        </p:spPr>
        <p:style>
          <a:lnRef idx="0"/>
          <a:fillRef idx="0"/>
          <a:effectRef idx="0"/>
          <a:fontRef idx="minor"/>
        </p:style>
      </p:sp>
      <p:sp>
        <p:nvSpPr>
          <p:cNvPr id="625" name="CustomShape 3"/>
          <p:cNvSpPr/>
          <p:nvPr/>
        </p:nvSpPr>
        <p:spPr>
          <a:xfrm>
            <a:off x="5654520" y="2055960"/>
            <a:ext cx="4395600" cy="4199400"/>
          </a:xfrm>
          <a:prstGeom prst="rect">
            <a:avLst/>
          </a:prstGeom>
          <a:noFill/>
          <a:ln>
            <a:noFill/>
          </a:ln>
        </p:spPr>
        <p:style>
          <a:lnRef idx="0"/>
          <a:fillRef idx="0"/>
          <a:effectRef idx="0"/>
          <a:fontRef idx="minor"/>
        </p:style>
      </p:sp>
      <p:pic>
        <p:nvPicPr>
          <p:cNvPr id="626" name="Picture 4_15" descr=""/>
          <p:cNvPicPr/>
          <p:nvPr/>
        </p:nvPicPr>
        <p:blipFill>
          <a:blip r:embed="rId1"/>
          <a:stretch/>
        </p:blipFill>
        <p:spPr>
          <a:xfrm>
            <a:off x="2174760" y="2409120"/>
            <a:ext cx="6958800" cy="349380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Normal distribution</a:t>
            </a:r>
            <a:endParaRPr b="0" lang="en-US" sz="4000" spc="-1" strike="noStrike">
              <a:latin typeface="Arial"/>
            </a:endParaRPr>
          </a:p>
        </p:txBody>
      </p:sp>
      <p:sp>
        <p:nvSpPr>
          <p:cNvPr id="628" name="CustomShape 2"/>
          <p:cNvSpPr/>
          <p:nvPr/>
        </p:nvSpPr>
        <p:spPr>
          <a:xfrm>
            <a:off x="1103400" y="2060640"/>
            <a:ext cx="4395600" cy="4195080"/>
          </a:xfrm>
          <a:prstGeom prst="rect">
            <a:avLst/>
          </a:prstGeom>
          <a:noFill/>
          <a:ln>
            <a:noFill/>
          </a:ln>
        </p:spPr>
        <p:style>
          <a:lnRef idx="0"/>
          <a:fillRef idx="0"/>
          <a:effectRef idx="0"/>
          <a:fontRef idx="minor"/>
        </p:style>
      </p:sp>
      <p:sp>
        <p:nvSpPr>
          <p:cNvPr id="629" name="CustomShape 3"/>
          <p:cNvSpPr/>
          <p:nvPr/>
        </p:nvSpPr>
        <p:spPr>
          <a:xfrm>
            <a:off x="5654520" y="2055960"/>
            <a:ext cx="4395600" cy="4199400"/>
          </a:xfrm>
          <a:prstGeom prst="rect">
            <a:avLst/>
          </a:prstGeom>
          <a:noFill/>
          <a:ln>
            <a:noFill/>
          </a:ln>
        </p:spPr>
        <p:style>
          <a:lnRef idx="0"/>
          <a:fillRef idx="0"/>
          <a:effectRef idx="0"/>
          <a:fontRef idx="minor"/>
        </p:style>
      </p:sp>
      <p:pic>
        <p:nvPicPr>
          <p:cNvPr id="630" name="Picture 4_14" descr=""/>
          <p:cNvPicPr/>
          <p:nvPr/>
        </p:nvPicPr>
        <p:blipFill>
          <a:blip r:embed="rId1"/>
          <a:stretch/>
        </p:blipFill>
        <p:spPr>
          <a:xfrm>
            <a:off x="6210000" y="1338480"/>
            <a:ext cx="4735080" cy="5144040"/>
          </a:xfrm>
          <a:prstGeom prst="rect">
            <a:avLst/>
          </a:prstGeom>
          <a:ln>
            <a:noFill/>
          </a:ln>
        </p:spPr>
      </p:pic>
      <p:pic>
        <p:nvPicPr>
          <p:cNvPr id="631" name="Picture 5_3" descr=""/>
          <p:cNvPicPr/>
          <p:nvPr/>
        </p:nvPicPr>
        <p:blipFill>
          <a:blip r:embed="rId2"/>
          <a:stretch/>
        </p:blipFill>
        <p:spPr>
          <a:xfrm>
            <a:off x="298440" y="2647440"/>
            <a:ext cx="5355360" cy="2526480"/>
          </a:xfrm>
          <a:prstGeom prst="rect">
            <a:avLst/>
          </a:prstGeom>
          <a:ln>
            <a:noFill/>
          </a:ln>
        </p:spPr>
      </p:pic>
      <p:sp>
        <p:nvSpPr>
          <p:cNvPr id="632" name="CustomShape 4"/>
          <p:cNvSpPr/>
          <p:nvPr/>
        </p:nvSpPr>
        <p:spPr>
          <a:xfrm>
            <a:off x="138600" y="5887080"/>
            <a:ext cx="403992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ea typeface="DejaVu Sans"/>
                <a:hlinkClick r:id="rId3"/>
              </a:rPr>
              <a:t>http://shiny.calpoly.sh/Prob_View</a:t>
            </a:r>
            <a:r>
              <a:rPr b="0" lang="en-US" sz="1800" spc="-1" strike="noStrike" u="sng">
                <a:solidFill>
                  <a:srgbClr val="6eac1c"/>
                </a:solidFill>
                <a:uFillTx/>
                <a:latin typeface="Corbel"/>
                <a:ea typeface="DejaVu Sans"/>
                <a:hlinkClick r:id="rId4"/>
              </a:rPr>
              <a:t>/</a:t>
            </a:r>
            <a:r>
              <a:rPr b="0" lang="en-US" sz="1800" spc="-1" strike="noStrike">
                <a:solidFill>
                  <a:srgbClr val="ffffff"/>
                </a:solidFill>
                <a:latin typeface="Corbe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Pause a minute</a:t>
            </a:r>
            <a:endParaRPr b="0" lang="en-US" sz="4000" spc="-1" strike="noStrike">
              <a:latin typeface="Arial"/>
            </a:endParaRPr>
          </a:p>
        </p:txBody>
      </p:sp>
      <p:sp>
        <p:nvSpPr>
          <p:cNvPr id="634" name="CustomShape 2"/>
          <p:cNvSpPr/>
          <p:nvPr/>
        </p:nvSpPr>
        <p:spPr>
          <a:xfrm>
            <a:off x="1103400" y="2060640"/>
            <a:ext cx="4395600" cy="4195080"/>
          </a:xfrm>
          <a:prstGeom prst="rect">
            <a:avLst/>
          </a:prstGeom>
          <a:noFill/>
          <a:ln>
            <a:noFill/>
          </a:ln>
        </p:spPr>
        <p:style>
          <a:lnRef idx="0"/>
          <a:fillRef idx="0"/>
          <a:effectRef idx="0"/>
          <a:fontRef idx="minor"/>
        </p:style>
      </p:sp>
      <p:sp>
        <p:nvSpPr>
          <p:cNvPr id="635" name="CustomShape 3"/>
          <p:cNvSpPr/>
          <p:nvPr/>
        </p:nvSpPr>
        <p:spPr>
          <a:xfrm>
            <a:off x="5654520" y="2055960"/>
            <a:ext cx="4395600" cy="4199400"/>
          </a:xfrm>
          <a:prstGeom prst="rect">
            <a:avLst/>
          </a:prstGeom>
          <a:noFill/>
          <a:ln>
            <a:noFill/>
          </a:ln>
        </p:spPr>
        <p:style>
          <a:lnRef idx="0"/>
          <a:fillRef idx="0"/>
          <a:effectRef idx="0"/>
          <a:fontRef idx="minor"/>
        </p:style>
      </p:sp>
      <p:pic>
        <p:nvPicPr>
          <p:cNvPr id="636" name="Picture 4_17" descr=""/>
          <p:cNvPicPr/>
          <p:nvPr/>
        </p:nvPicPr>
        <p:blipFill>
          <a:blip r:embed="rId1"/>
          <a:stretch/>
        </p:blipFill>
        <p:spPr>
          <a:xfrm>
            <a:off x="826920" y="2055960"/>
            <a:ext cx="9654480" cy="424116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More info?</a:t>
            </a:r>
            <a:endParaRPr b="0" lang="en-US" sz="4000" spc="-1" strike="noStrike">
              <a:latin typeface="Arial"/>
            </a:endParaRPr>
          </a:p>
        </p:txBody>
      </p:sp>
      <p:sp>
        <p:nvSpPr>
          <p:cNvPr id="638" name="CustomShape 2"/>
          <p:cNvSpPr/>
          <p:nvPr/>
        </p:nvSpPr>
        <p:spPr>
          <a:xfrm>
            <a:off x="1202760" y="2011680"/>
            <a:ext cx="9783360" cy="4205520"/>
          </a:xfrm>
          <a:prstGeom prst="rect">
            <a:avLst/>
          </a:prstGeom>
          <a:noFill/>
          <a:ln>
            <a:noFill/>
          </a:ln>
        </p:spPr>
        <p:style>
          <a:lnRef idx="0"/>
          <a:fillRef idx="0"/>
          <a:effectRef idx="0"/>
          <a:fontRef idx="minor"/>
        </p:style>
      </p:sp>
      <p:pic>
        <p:nvPicPr>
          <p:cNvPr id="639" name="Picture 4_16" descr=""/>
          <p:cNvPicPr/>
          <p:nvPr/>
        </p:nvPicPr>
        <p:blipFill>
          <a:blip r:embed="rId1"/>
          <a:stretch/>
        </p:blipFill>
        <p:spPr>
          <a:xfrm>
            <a:off x="2201400" y="3060000"/>
            <a:ext cx="7525080" cy="2180880"/>
          </a:xfrm>
          <a:prstGeom prst="rect">
            <a:avLst/>
          </a:prstGeom>
          <a:ln>
            <a:noFill/>
          </a:ln>
        </p:spPr>
      </p:pic>
      <p:sp>
        <p:nvSpPr>
          <p:cNvPr id="640" name="CustomShape 3"/>
          <p:cNvSpPr/>
          <p:nvPr/>
        </p:nvSpPr>
        <p:spPr>
          <a:xfrm>
            <a:off x="9131400" y="6078600"/>
            <a:ext cx="18604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This is part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Theme </a:t>
            </a:r>
            <a:endParaRPr b="0" lang="en-US" sz="4000" spc="-1" strike="noStrike">
              <a:latin typeface="Arial"/>
            </a:endParaRPr>
          </a:p>
        </p:txBody>
      </p:sp>
      <p:sp>
        <p:nvSpPr>
          <p:cNvPr id="642" name="CustomShape 2"/>
          <p:cNvSpPr/>
          <p:nvPr/>
        </p:nvSpPr>
        <p:spPr>
          <a:xfrm>
            <a:off x="1103400" y="2060640"/>
            <a:ext cx="4395600" cy="4195080"/>
          </a:xfrm>
          <a:prstGeom prst="rect">
            <a:avLst/>
          </a:prstGeom>
          <a:noFill/>
          <a:ln>
            <a:noFill/>
          </a:ln>
        </p:spPr>
        <p:style>
          <a:lnRef idx="0"/>
          <a:fillRef idx="0"/>
          <a:effectRef idx="0"/>
          <a:fontRef idx="minor"/>
        </p:style>
      </p:sp>
      <p:sp>
        <p:nvSpPr>
          <p:cNvPr id="643" name="CustomShape 3"/>
          <p:cNvSpPr/>
          <p:nvPr/>
        </p:nvSpPr>
        <p:spPr>
          <a:xfrm>
            <a:off x="5654520" y="2055960"/>
            <a:ext cx="4395600" cy="4199400"/>
          </a:xfrm>
          <a:prstGeom prst="rect">
            <a:avLst/>
          </a:prstGeom>
          <a:noFill/>
          <a:ln>
            <a:noFill/>
          </a:ln>
        </p:spPr>
        <p:style>
          <a:lnRef idx="0"/>
          <a:fillRef idx="0"/>
          <a:effectRef idx="0"/>
          <a:fontRef idx="minor"/>
        </p:style>
      </p:sp>
      <p:pic>
        <p:nvPicPr>
          <p:cNvPr id="644" name="Picture 4_19" descr=""/>
          <p:cNvPicPr/>
          <p:nvPr/>
        </p:nvPicPr>
        <p:blipFill>
          <a:blip r:embed="rId1"/>
          <a:stretch/>
        </p:blipFill>
        <p:spPr>
          <a:xfrm>
            <a:off x="1919880" y="2395440"/>
            <a:ext cx="8130240" cy="386028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Normal distribution</a:t>
            </a:r>
            <a:endParaRPr b="0" lang="en-US" sz="4000" spc="-1" strike="noStrike">
              <a:latin typeface="Arial"/>
            </a:endParaRPr>
          </a:p>
        </p:txBody>
      </p:sp>
      <p:sp>
        <p:nvSpPr>
          <p:cNvPr id="646" name="CustomShape 2"/>
          <p:cNvSpPr/>
          <p:nvPr/>
        </p:nvSpPr>
        <p:spPr>
          <a:xfrm>
            <a:off x="1202760" y="2011680"/>
            <a:ext cx="9783360" cy="4205520"/>
          </a:xfrm>
          <a:prstGeom prst="rect">
            <a:avLst/>
          </a:prstGeom>
          <a:noFill/>
          <a:ln>
            <a:noFill/>
          </a:ln>
        </p:spPr>
        <p:style>
          <a:lnRef idx="0"/>
          <a:fillRef idx="0"/>
          <a:effectRef idx="0"/>
          <a:fontRef idx="minor"/>
        </p:style>
      </p:sp>
      <p:pic>
        <p:nvPicPr>
          <p:cNvPr id="647" name="Picture Placeholder 3" descr=""/>
          <p:cNvPicPr/>
          <p:nvPr/>
        </p:nvPicPr>
        <p:blipFill>
          <a:blip r:embed="rId1"/>
          <a:stretch/>
        </p:blipFill>
        <p:spPr>
          <a:xfrm>
            <a:off x="10640880" y="166680"/>
            <a:ext cx="1550160" cy="1107360"/>
          </a:xfrm>
          <a:prstGeom prst="rect">
            <a:avLst/>
          </a:prstGeom>
          <a:ln>
            <a:noFill/>
          </a:ln>
        </p:spPr>
      </p:pic>
      <p:pic>
        <p:nvPicPr>
          <p:cNvPr id="648" name="Picture 2" descr="Explaining the 68-95-99.7 rule for a Normal Distribution | by Michael  Galarnyk | Towards Data Science"/>
          <p:cNvPicPr/>
          <p:nvPr/>
        </p:nvPicPr>
        <p:blipFill>
          <a:blip r:embed="rId2"/>
          <a:stretch/>
        </p:blipFill>
        <p:spPr>
          <a:xfrm>
            <a:off x="2669400" y="2233080"/>
            <a:ext cx="7526520" cy="37630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Different colors? </a:t>
            </a:r>
            <a:endParaRPr b="0" lang="en-US" sz="4000" spc="-1" strike="noStrike">
              <a:latin typeface="Arial"/>
            </a:endParaRPr>
          </a:p>
        </p:txBody>
      </p:sp>
      <p:sp>
        <p:nvSpPr>
          <p:cNvPr id="243" name="CustomShape 2"/>
          <p:cNvSpPr/>
          <p:nvPr/>
        </p:nvSpPr>
        <p:spPr>
          <a:xfrm>
            <a:off x="1202760" y="2011680"/>
            <a:ext cx="9783360" cy="4205520"/>
          </a:xfrm>
          <a:prstGeom prst="rect">
            <a:avLst/>
          </a:prstGeom>
          <a:noFill/>
          <a:ln>
            <a:noFill/>
          </a:ln>
        </p:spPr>
        <p:style>
          <a:lnRef idx="0"/>
          <a:fillRef idx="0"/>
          <a:effectRef idx="0"/>
          <a:fontRef idx="minor"/>
        </p:style>
      </p:sp>
      <p:pic>
        <p:nvPicPr>
          <p:cNvPr id="244" name="Picture 3" descr=""/>
          <p:cNvPicPr/>
          <p:nvPr/>
        </p:nvPicPr>
        <p:blipFill>
          <a:blip r:embed="rId1"/>
          <a:stretch/>
        </p:blipFill>
        <p:spPr>
          <a:xfrm>
            <a:off x="544680" y="1776600"/>
            <a:ext cx="10971360" cy="5080680"/>
          </a:xfrm>
          <a:prstGeom prst="rect">
            <a:avLst/>
          </a:prstGeom>
          <a:ln>
            <a:noFill/>
          </a:ln>
        </p:spPr>
      </p:pic>
      <p:pic>
        <p:nvPicPr>
          <p:cNvPr id="245" name="Picture 5" descr=""/>
          <p:cNvPicPr/>
          <p:nvPr/>
        </p:nvPicPr>
        <p:blipFill>
          <a:blip r:embed="rId2"/>
          <a:stretch/>
        </p:blipFill>
        <p:spPr>
          <a:xfrm>
            <a:off x="826920" y="3793320"/>
            <a:ext cx="5267520" cy="162828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visualize</a:t>
            </a:r>
            <a:endParaRPr b="0" lang="en-US" sz="4000" spc="-1" strike="noStrike">
              <a:latin typeface="Arial"/>
            </a:endParaRPr>
          </a:p>
        </p:txBody>
      </p:sp>
      <p:sp>
        <p:nvSpPr>
          <p:cNvPr id="65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https://istats.shinyapps.io/NormalDist</a:t>
            </a:r>
            <a:r>
              <a:rPr b="0" lang="en-US" sz="2200" spc="-1" strike="noStrike" u="sng">
                <a:solidFill>
                  <a:srgbClr val="6eac1c"/>
                </a:solidFill>
                <a:uFillTx/>
                <a:latin typeface="Corbel"/>
                <a:hlinkClick r:id="rId2"/>
              </a:rPr>
              <a:t>/</a:t>
            </a:r>
            <a:r>
              <a:rPr b="0" lang="en-US" sz="2200" spc="-1" strike="noStrike">
                <a:solidFill>
                  <a:srgbClr val="ffffff"/>
                </a:solidFill>
                <a:latin typeface="Corbel"/>
              </a:rPr>
              <a:t> </a:t>
            </a:r>
            <a:endParaRPr b="0" lang="en-US" sz="2200" spc="-1" strike="noStrike">
              <a:latin typeface="Arial"/>
            </a:endParaRPr>
          </a:p>
        </p:txBody>
      </p:sp>
      <p:pic>
        <p:nvPicPr>
          <p:cNvPr id="651" name="Picture Placeholder 3" descr=""/>
          <p:cNvPicPr/>
          <p:nvPr/>
        </p:nvPicPr>
        <p:blipFill>
          <a:blip r:embed="rId3"/>
          <a:stretch/>
        </p:blipFill>
        <p:spPr>
          <a:xfrm>
            <a:off x="10640880" y="166680"/>
            <a:ext cx="1550160" cy="110736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Real life example</a:t>
            </a:r>
            <a:endParaRPr b="0" lang="en-US" sz="4000" spc="-1" strike="noStrike">
              <a:latin typeface="Arial"/>
            </a:endParaRPr>
          </a:p>
        </p:txBody>
      </p:sp>
      <p:sp>
        <p:nvSpPr>
          <p:cNvPr id="65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View data locally (R studio)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Why so important?</a:t>
            </a:r>
            <a:endParaRPr b="0" lang="en-US" sz="4000" spc="-1" strike="noStrike">
              <a:latin typeface="Arial"/>
            </a:endParaRPr>
          </a:p>
        </p:txBody>
      </p:sp>
      <p:sp>
        <p:nvSpPr>
          <p:cNvPr id="655"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Statistical tests visualized (Local pdf )</a:t>
            </a:r>
            <a:endParaRPr b="0" lang="en-US" sz="2200" spc="-1" strike="noStrike">
              <a:latin typeface="Arial"/>
            </a:endParaRPr>
          </a:p>
        </p:txBody>
      </p:sp>
      <p:pic>
        <p:nvPicPr>
          <p:cNvPr id="656" name="Picture Placeholder 3" descr=""/>
          <p:cNvPicPr/>
          <p:nvPr/>
        </p:nvPicPr>
        <p:blipFill>
          <a:blip r:embed="rId1"/>
          <a:stretch/>
        </p:blipFill>
        <p:spPr>
          <a:xfrm>
            <a:off x="10640880" y="166680"/>
            <a:ext cx="1550160" cy="110736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1202760" y="284040"/>
            <a:ext cx="9783360" cy="1508040"/>
          </a:xfrm>
          <a:prstGeom prst="rect">
            <a:avLst/>
          </a:prstGeom>
          <a:noFill/>
          <a:ln>
            <a:noFill/>
          </a:ln>
        </p:spPr>
        <p:style>
          <a:lnRef idx="0"/>
          <a:fillRef idx="0"/>
          <a:effectRef idx="0"/>
          <a:fontRef idx="minor"/>
        </p:style>
      </p:sp>
      <p:sp>
        <p:nvSpPr>
          <p:cNvPr id="658" name="CustomShape 2"/>
          <p:cNvSpPr/>
          <p:nvPr/>
        </p:nvSpPr>
        <p:spPr>
          <a:xfrm>
            <a:off x="1202760" y="2011680"/>
            <a:ext cx="9783360" cy="4205520"/>
          </a:xfrm>
          <a:prstGeom prst="rect">
            <a:avLst/>
          </a:prstGeom>
          <a:noFill/>
          <a:ln>
            <a:noFill/>
          </a:ln>
        </p:spPr>
        <p:style>
          <a:lnRef idx="0"/>
          <a:fillRef idx="0"/>
          <a:effectRef idx="0"/>
          <a:fontRef idx="minor"/>
        </p:style>
      </p:sp>
      <p:pic>
        <p:nvPicPr>
          <p:cNvPr id="659" name="Picture 3" descr=""/>
          <p:cNvPicPr/>
          <p:nvPr/>
        </p:nvPicPr>
        <p:blipFill>
          <a:blip r:embed="rId1"/>
          <a:stretch/>
        </p:blipFill>
        <p:spPr>
          <a:xfrm>
            <a:off x="233640" y="1792800"/>
            <a:ext cx="11766960" cy="509364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Does it really matter?</a:t>
            </a:r>
            <a:endParaRPr b="0" lang="en-US" sz="4000" spc="-1" strike="noStrike">
              <a:latin typeface="Arial"/>
            </a:endParaRPr>
          </a:p>
        </p:txBody>
      </p:sp>
      <p:sp>
        <p:nvSpPr>
          <p:cNvPr id="661" name="CustomShape 2"/>
          <p:cNvSpPr/>
          <p:nvPr/>
        </p:nvSpPr>
        <p:spPr>
          <a:xfrm>
            <a:off x="1202760" y="2011680"/>
            <a:ext cx="9783360" cy="4205520"/>
          </a:xfrm>
          <a:prstGeom prst="rect">
            <a:avLst/>
          </a:prstGeom>
          <a:noFill/>
          <a:ln>
            <a:noFill/>
          </a:ln>
        </p:spPr>
        <p:style>
          <a:lnRef idx="0"/>
          <a:fillRef idx="0"/>
          <a:effectRef idx="0"/>
          <a:fontRef idx="minor"/>
        </p:style>
      </p:sp>
      <p:pic>
        <p:nvPicPr>
          <p:cNvPr id="662" name="Picture 3" descr=""/>
          <p:cNvPicPr/>
          <p:nvPr/>
        </p:nvPicPr>
        <p:blipFill>
          <a:blip r:embed="rId1"/>
          <a:stretch/>
        </p:blipFill>
        <p:spPr>
          <a:xfrm>
            <a:off x="1381320" y="2011680"/>
            <a:ext cx="9307080" cy="4644360"/>
          </a:xfrm>
          <a:prstGeom prst="rect">
            <a:avLst/>
          </a:prstGeom>
          <a:ln>
            <a:noFill/>
          </a:ln>
        </p:spPr>
      </p:pic>
      <p:sp>
        <p:nvSpPr>
          <p:cNvPr id="663" name="CustomShape 3"/>
          <p:cNvSpPr/>
          <p:nvPr/>
        </p:nvSpPr>
        <p:spPr>
          <a:xfrm>
            <a:off x="7958160" y="5943600"/>
            <a:ext cx="300204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335b74"/>
                </a:solidFill>
                <a:latin typeface="Corbel"/>
                <a:ea typeface="DejaVu Sans"/>
              </a:rPr>
              <a:t>P value parametric: 0.04</a:t>
            </a:r>
            <a:endParaRPr b="0" lang="en-US" sz="1800" spc="-1" strike="noStrike">
              <a:latin typeface="Arial"/>
            </a:endParaRPr>
          </a:p>
          <a:p>
            <a:pPr>
              <a:lnSpc>
                <a:spcPct val="100000"/>
              </a:lnSpc>
            </a:pPr>
            <a:r>
              <a:rPr b="0" lang="en-US" sz="1800" spc="-1" strike="noStrike">
                <a:solidFill>
                  <a:srgbClr val="335b74"/>
                </a:solidFill>
                <a:latin typeface="Corbel"/>
                <a:ea typeface="DejaVu Sans"/>
              </a:rPr>
              <a:t>P value non par. : </a:t>
            </a:r>
            <a:r>
              <a:rPr b="0" lang="en-US" sz="1800" spc="-1" strike="noStrike">
                <a:solidFill>
                  <a:srgbClr val="335b74"/>
                </a:solidFill>
                <a:latin typeface="Corbel"/>
                <a:ea typeface="DejaVu Sans"/>
              </a:rPr>
              <a:t>	</a:t>
            </a:r>
            <a:r>
              <a:rPr b="0" lang="en-US" sz="1800" spc="-1" strike="noStrike">
                <a:solidFill>
                  <a:srgbClr val="335b74"/>
                </a:solidFill>
                <a:latin typeface="Corbel"/>
                <a:ea typeface="DejaVu Sans"/>
              </a:rPr>
              <a:t>0.63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Normality tests</a:t>
            </a:r>
            <a:endParaRPr b="0" lang="en-US" sz="4000" spc="-1" strike="noStrike">
              <a:latin typeface="Arial"/>
            </a:endParaRPr>
          </a:p>
        </p:txBody>
      </p:sp>
      <p:sp>
        <p:nvSpPr>
          <p:cNvPr id="665" name="CustomShape 2"/>
          <p:cNvSpPr/>
          <p:nvPr/>
        </p:nvSpPr>
        <p:spPr>
          <a:xfrm>
            <a:off x="1202760" y="2011680"/>
            <a:ext cx="9783360" cy="4205520"/>
          </a:xfrm>
          <a:prstGeom prst="rect">
            <a:avLst/>
          </a:prstGeom>
          <a:noFill/>
          <a:ln>
            <a:noFill/>
          </a:ln>
        </p:spPr>
        <p:style>
          <a:lnRef idx="0"/>
          <a:fillRef idx="0"/>
          <a:effectRef idx="0"/>
          <a:fontRef idx="minor"/>
        </p:style>
      </p:sp>
      <p:pic>
        <p:nvPicPr>
          <p:cNvPr id="666" name="Picture 3" descr=""/>
          <p:cNvPicPr/>
          <p:nvPr/>
        </p:nvPicPr>
        <p:blipFill>
          <a:blip r:embed="rId1"/>
          <a:stretch/>
        </p:blipFill>
        <p:spPr>
          <a:xfrm>
            <a:off x="654480" y="2011680"/>
            <a:ext cx="4447440" cy="4286160"/>
          </a:xfrm>
          <a:prstGeom prst="rect">
            <a:avLst/>
          </a:prstGeom>
          <a:ln>
            <a:noFill/>
          </a:ln>
        </p:spPr>
      </p:pic>
      <p:pic>
        <p:nvPicPr>
          <p:cNvPr id="667" name="Picture 4" descr=""/>
          <p:cNvPicPr/>
          <p:nvPr/>
        </p:nvPicPr>
        <p:blipFill>
          <a:blip r:embed="rId2"/>
          <a:stretch/>
        </p:blipFill>
        <p:spPr>
          <a:xfrm>
            <a:off x="6033240" y="1285560"/>
            <a:ext cx="4952880" cy="3314520"/>
          </a:xfrm>
          <a:prstGeom prst="rect">
            <a:avLst/>
          </a:prstGeom>
          <a:ln>
            <a:noFill/>
          </a:ln>
        </p:spPr>
      </p:pic>
      <p:pic>
        <p:nvPicPr>
          <p:cNvPr id="668" name="Picture 5" descr=""/>
          <p:cNvPicPr/>
          <p:nvPr/>
        </p:nvPicPr>
        <p:blipFill>
          <a:blip r:embed="rId3"/>
          <a:stretch/>
        </p:blipFill>
        <p:spPr>
          <a:xfrm>
            <a:off x="5919120" y="4819320"/>
            <a:ext cx="5181480" cy="184752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Can we avoid this assumption?</a:t>
            </a:r>
            <a:endParaRPr b="0" lang="en-US" sz="4000" spc="-1" strike="noStrike">
              <a:latin typeface="Arial"/>
            </a:endParaRPr>
          </a:p>
        </p:txBody>
      </p:sp>
      <p:sp>
        <p:nvSpPr>
          <p:cNvPr id="67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See you next week</a:t>
            </a:r>
            <a:endParaRPr b="0" lang="en-US" sz="2200" spc="-1" strike="noStrike">
              <a:latin typeface="Arial"/>
            </a:endParaRPr>
          </a:p>
        </p:txBody>
      </p:sp>
      <p:pic>
        <p:nvPicPr>
          <p:cNvPr id="671" name="Picture Placeholder 3" descr=""/>
          <p:cNvPicPr/>
          <p:nvPr/>
        </p:nvPicPr>
        <p:blipFill>
          <a:blip r:embed="rId1"/>
          <a:stretch/>
        </p:blipFill>
        <p:spPr>
          <a:xfrm>
            <a:off x="10640880" y="166680"/>
            <a:ext cx="1550160" cy="110736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Lefthanded project</a:t>
            </a:r>
            <a:endParaRPr b="0" lang="en-US" sz="4000" spc="-1" strike="noStrike">
              <a:latin typeface="Arial"/>
            </a:endParaRPr>
          </a:p>
        </p:txBody>
      </p:sp>
      <p:sp>
        <p:nvSpPr>
          <p:cNvPr id="67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www.datacamp.com/projects/479</a:t>
            </a:r>
            <a:r>
              <a:rPr b="0" lang="en-US" sz="2200" spc="-1" strike="noStrike">
                <a:solidFill>
                  <a:srgbClr val="ffffff"/>
                </a:solidFill>
                <a:latin typeface="Corbel"/>
              </a:rPr>
              <a:t> </a:t>
            </a:r>
            <a:endParaRPr b="0" lang="en-US" sz="2200" spc="-1" strike="noStrike">
              <a:latin typeface="Arial"/>
            </a:endParaRPr>
          </a:p>
        </p:txBody>
      </p:sp>
      <p:pic>
        <p:nvPicPr>
          <p:cNvPr id="674" name="Picture Placeholder 3" descr=""/>
          <p:cNvPicPr/>
          <p:nvPr/>
        </p:nvPicPr>
        <p:blipFill>
          <a:blip r:embed="rId3"/>
          <a:stretch/>
        </p:blipFill>
        <p:spPr>
          <a:xfrm>
            <a:off x="10640880" y="166680"/>
            <a:ext cx="1550160" cy="11073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1202760" y="284040"/>
            <a:ext cx="9783360" cy="1508040"/>
          </a:xfrm>
          <a:prstGeom prst="rect">
            <a:avLst/>
          </a:prstGeom>
          <a:noFill/>
          <a:ln>
            <a:noFill/>
          </a:ln>
        </p:spPr>
        <p:style>
          <a:lnRef idx="0"/>
          <a:fillRef idx="0"/>
          <a:effectRef idx="0"/>
          <a:fontRef idx="minor"/>
        </p:style>
      </p:sp>
      <p:sp>
        <p:nvSpPr>
          <p:cNvPr id="247" name="CustomShape 2"/>
          <p:cNvSpPr/>
          <p:nvPr/>
        </p:nvSpPr>
        <p:spPr>
          <a:xfrm>
            <a:off x="1202760" y="2011680"/>
            <a:ext cx="9783360" cy="4205520"/>
          </a:xfrm>
          <a:prstGeom prst="rect">
            <a:avLst/>
          </a:prstGeom>
          <a:noFill/>
          <a:ln>
            <a:noFill/>
          </a:ln>
        </p:spPr>
        <p:style>
          <a:lnRef idx="0"/>
          <a:fillRef idx="0"/>
          <a:effectRef idx="0"/>
          <a:fontRef idx="minor"/>
        </p:style>
      </p:sp>
      <p:pic>
        <p:nvPicPr>
          <p:cNvPr id="248" name="Picture 3" descr=""/>
          <p:cNvPicPr/>
          <p:nvPr/>
        </p:nvPicPr>
        <p:blipFill>
          <a:blip r:embed="rId1"/>
          <a:stretch/>
        </p:blipFill>
        <p:spPr>
          <a:xfrm>
            <a:off x="1437840" y="1792800"/>
            <a:ext cx="8315640" cy="47149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Statistics vs analytics</a:t>
            </a:r>
            <a:endParaRPr b="0" lang="en-US" sz="4000" spc="-1" strike="noStrike">
              <a:latin typeface="Arial"/>
            </a:endParaRPr>
          </a:p>
        </p:txBody>
      </p:sp>
      <p:sp>
        <p:nvSpPr>
          <p:cNvPr id="250" name="CustomShape 2"/>
          <p:cNvSpPr/>
          <p:nvPr/>
        </p:nvSpPr>
        <p:spPr>
          <a:xfrm>
            <a:off x="1202760" y="2011680"/>
            <a:ext cx="9783360" cy="4205520"/>
          </a:xfrm>
          <a:prstGeom prst="rect">
            <a:avLst/>
          </a:prstGeom>
          <a:noFill/>
          <a:ln>
            <a:noFill/>
          </a:ln>
        </p:spPr>
        <p:style>
          <a:lnRef idx="0"/>
          <a:fillRef idx="0"/>
          <a:effectRef idx="0"/>
          <a:fontRef idx="minor"/>
        </p:style>
      </p:sp>
      <p:pic>
        <p:nvPicPr>
          <p:cNvPr id="251" name="Picture 4" descr=""/>
          <p:cNvPicPr/>
          <p:nvPr/>
        </p:nvPicPr>
        <p:blipFill>
          <a:blip r:embed="rId1"/>
          <a:stretch/>
        </p:blipFill>
        <p:spPr>
          <a:xfrm>
            <a:off x="603000" y="2179080"/>
            <a:ext cx="10874880" cy="46782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Statistics</a:t>
            </a:r>
            <a:endParaRPr b="0" lang="en-US" sz="4000" spc="-1" strike="noStrike">
              <a:latin typeface="Arial"/>
            </a:endParaRPr>
          </a:p>
        </p:txBody>
      </p:sp>
      <p:sp>
        <p:nvSpPr>
          <p:cNvPr id="253" name="CustomShape 2"/>
          <p:cNvSpPr/>
          <p:nvPr/>
        </p:nvSpPr>
        <p:spPr>
          <a:xfrm>
            <a:off x="1202760" y="2011680"/>
            <a:ext cx="9783360" cy="4205520"/>
          </a:xfrm>
          <a:prstGeom prst="rect">
            <a:avLst/>
          </a:prstGeom>
          <a:noFill/>
          <a:ln>
            <a:noFill/>
          </a:ln>
        </p:spPr>
        <p:style>
          <a:lnRef idx="0"/>
          <a:fillRef idx="0"/>
          <a:effectRef idx="0"/>
          <a:fontRef idx="minor"/>
        </p:style>
      </p:sp>
      <p:pic>
        <p:nvPicPr>
          <p:cNvPr id="254" name="Picture 4" descr=""/>
          <p:cNvPicPr/>
          <p:nvPr/>
        </p:nvPicPr>
        <p:blipFill>
          <a:blip r:embed="rId1"/>
          <a:stretch/>
        </p:blipFill>
        <p:spPr>
          <a:xfrm>
            <a:off x="603000" y="2179080"/>
            <a:ext cx="10874880" cy="4678200"/>
          </a:xfrm>
          <a:prstGeom prst="rect">
            <a:avLst/>
          </a:prstGeom>
          <a:ln>
            <a:noFill/>
          </a:ln>
        </p:spPr>
      </p:pic>
      <p:pic>
        <p:nvPicPr>
          <p:cNvPr id="255" name="Picture 6" descr=""/>
          <p:cNvPicPr/>
          <p:nvPr/>
        </p:nvPicPr>
        <p:blipFill>
          <a:blip r:embed="rId2"/>
          <a:stretch/>
        </p:blipFill>
        <p:spPr>
          <a:xfrm>
            <a:off x="603000" y="3696480"/>
            <a:ext cx="5419800" cy="2143080"/>
          </a:xfrm>
          <a:prstGeom prst="rect">
            <a:avLst/>
          </a:prstGeom>
          <a:ln>
            <a:noFill/>
          </a:ln>
        </p:spPr>
      </p:pic>
      <p:pic>
        <p:nvPicPr>
          <p:cNvPr id="256" name="Picture 3" descr=""/>
          <p:cNvPicPr/>
          <p:nvPr/>
        </p:nvPicPr>
        <p:blipFill>
          <a:blip r:embed="rId3"/>
          <a:stretch/>
        </p:blipFill>
        <p:spPr>
          <a:xfrm>
            <a:off x="933840" y="5779440"/>
            <a:ext cx="3754080" cy="8240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My mind?</a:t>
            </a:r>
            <a:endParaRPr b="0" lang="en-US" sz="4000" spc="-1" strike="noStrike">
              <a:latin typeface="Arial"/>
            </a:endParaRPr>
          </a:p>
        </p:txBody>
      </p:sp>
      <p:sp>
        <p:nvSpPr>
          <p:cNvPr id="258" name="CustomShape 2"/>
          <p:cNvSpPr/>
          <p:nvPr/>
        </p:nvSpPr>
        <p:spPr>
          <a:xfrm>
            <a:off x="1202760" y="2011680"/>
            <a:ext cx="9783360" cy="4205520"/>
          </a:xfrm>
          <a:prstGeom prst="rect">
            <a:avLst/>
          </a:prstGeom>
          <a:noFill/>
          <a:ln>
            <a:noFill/>
          </a:ln>
        </p:spPr>
        <p:style>
          <a:lnRef idx="0"/>
          <a:fillRef idx="0"/>
          <a:effectRef idx="0"/>
          <a:fontRef idx="minor"/>
        </p:style>
      </p:sp>
      <p:pic>
        <p:nvPicPr>
          <p:cNvPr id="259" name="Picture 3" descr=""/>
          <p:cNvPicPr/>
          <p:nvPr/>
        </p:nvPicPr>
        <p:blipFill>
          <a:blip r:embed="rId1"/>
          <a:stretch/>
        </p:blipFill>
        <p:spPr>
          <a:xfrm>
            <a:off x="3371400" y="2419200"/>
            <a:ext cx="4981680" cy="13330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My mind?</a:t>
            </a:r>
            <a:endParaRPr b="0" lang="en-US" sz="4000" spc="-1" strike="noStrike">
              <a:latin typeface="Arial"/>
            </a:endParaRPr>
          </a:p>
        </p:txBody>
      </p:sp>
      <p:sp>
        <p:nvSpPr>
          <p:cNvPr id="261" name="CustomShape 2"/>
          <p:cNvSpPr/>
          <p:nvPr/>
        </p:nvSpPr>
        <p:spPr>
          <a:xfrm>
            <a:off x="1202760" y="2011680"/>
            <a:ext cx="9783360" cy="4205520"/>
          </a:xfrm>
          <a:prstGeom prst="rect">
            <a:avLst/>
          </a:prstGeom>
          <a:noFill/>
          <a:ln>
            <a:noFill/>
          </a:ln>
        </p:spPr>
        <p:style>
          <a:lnRef idx="0"/>
          <a:fillRef idx="0"/>
          <a:effectRef idx="0"/>
          <a:fontRef idx="minor"/>
        </p:style>
      </p:sp>
      <p:pic>
        <p:nvPicPr>
          <p:cNvPr id="262" name="Picture 3" descr=""/>
          <p:cNvPicPr/>
          <p:nvPr/>
        </p:nvPicPr>
        <p:blipFill>
          <a:blip r:embed="rId1"/>
          <a:stretch/>
        </p:blipFill>
        <p:spPr>
          <a:xfrm>
            <a:off x="3231360" y="2147760"/>
            <a:ext cx="4981680" cy="1333080"/>
          </a:xfrm>
          <a:prstGeom prst="rect">
            <a:avLst/>
          </a:prstGeom>
          <a:ln>
            <a:noFill/>
          </a:ln>
        </p:spPr>
      </p:pic>
      <p:sp>
        <p:nvSpPr>
          <p:cNvPr id="263" name="CustomShape 3"/>
          <p:cNvSpPr/>
          <p:nvPr/>
        </p:nvSpPr>
        <p:spPr>
          <a:xfrm>
            <a:off x="2127240" y="4431600"/>
            <a:ext cx="2883240" cy="577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Prior belief </a:t>
            </a:r>
            <a:endParaRPr b="0" lang="en-US" sz="3200" spc="-1" strike="noStrike">
              <a:latin typeface="Arial"/>
            </a:endParaRPr>
          </a:p>
        </p:txBody>
      </p:sp>
      <p:sp>
        <p:nvSpPr>
          <p:cNvPr id="264" name="CustomShape 4"/>
          <p:cNvSpPr/>
          <p:nvPr/>
        </p:nvSpPr>
        <p:spPr>
          <a:xfrm>
            <a:off x="7130160" y="4431600"/>
            <a:ext cx="301284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Default action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My mind?</a:t>
            </a:r>
            <a:endParaRPr b="0" lang="en-US" sz="4000" spc="-1" strike="noStrike">
              <a:latin typeface="Arial"/>
            </a:endParaRPr>
          </a:p>
        </p:txBody>
      </p:sp>
      <p:sp>
        <p:nvSpPr>
          <p:cNvPr id="266" name="CustomShape 2"/>
          <p:cNvSpPr/>
          <p:nvPr/>
        </p:nvSpPr>
        <p:spPr>
          <a:xfrm>
            <a:off x="1202760" y="2011680"/>
            <a:ext cx="9783360" cy="4205520"/>
          </a:xfrm>
          <a:prstGeom prst="rect">
            <a:avLst/>
          </a:prstGeom>
          <a:noFill/>
          <a:ln>
            <a:noFill/>
          </a:ln>
        </p:spPr>
        <p:style>
          <a:lnRef idx="0"/>
          <a:fillRef idx="0"/>
          <a:effectRef idx="0"/>
          <a:fontRef idx="minor"/>
        </p:style>
      </p:sp>
      <p:pic>
        <p:nvPicPr>
          <p:cNvPr id="267" name="Picture 3" descr=""/>
          <p:cNvPicPr/>
          <p:nvPr/>
        </p:nvPicPr>
        <p:blipFill>
          <a:blip r:embed="rId1"/>
          <a:stretch/>
        </p:blipFill>
        <p:spPr>
          <a:xfrm>
            <a:off x="3231360" y="2147760"/>
            <a:ext cx="4981680" cy="1333080"/>
          </a:xfrm>
          <a:prstGeom prst="rect">
            <a:avLst/>
          </a:prstGeom>
          <a:ln>
            <a:noFill/>
          </a:ln>
        </p:spPr>
      </p:pic>
      <p:sp>
        <p:nvSpPr>
          <p:cNvPr id="268" name="CustomShape 3"/>
          <p:cNvSpPr/>
          <p:nvPr/>
        </p:nvSpPr>
        <p:spPr>
          <a:xfrm>
            <a:off x="2127240" y="4431600"/>
            <a:ext cx="2883240" cy="577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Prior belief </a:t>
            </a:r>
            <a:endParaRPr b="0" lang="en-US" sz="3200" spc="-1" strike="noStrike">
              <a:latin typeface="Arial"/>
            </a:endParaRPr>
          </a:p>
        </p:txBody>
      </p:sp>
      <p:sp>
        <p:nvSpPr>
          <p:cNvPr id="269" name="CustomShape 4"/>
          <p:cNvSpPr/>
          <p:nvPr/>
        </p:nvSpPr>
        <p:spPr>
          <a:xfrm>
            <a:off x="7130160" y="4431600"/>
            <a:ext cx="301284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Default action</a:t>
            </a:r>
            <a:endParaRPr b="0" lang="en-US" sz="2800" spc="-1" strike="noStrike">
              <a:latin typeface="Arial"/>
            </a:endParaRPr>
          </a:p>
        </p:txBody>
      </p:sp>
      <p:pic>
        <p:nvPicPr>
          <p:cNvPr id="270" name="Picture 7" descr=""/>
          <p:cNvPicPr/>
          <p:nvPr/>
        </p:nvPicPr>
        <p:blipFill>
          <a:blip r:embed="rId2"/>
          <a:stretch/>
        </p:blipFill>
        <p:spPr>
          <a:xfrm>
            <a:off x="4182840" y="5115600"/>
            <a:ext cx="3395880" cy="15710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PHD statistics </a:t>
            </a:r>
            <a:endParaRPr b="0" lang="en-US" sz="4000" spc="-1" strike="noStrike">
              <a:latin typeface="Arial"/>
            </a:endParaRPr>
          </a:p>
        </p:txBody>
      </p:sp>
      <p:sp>
        <p:nvSpPr>
          <p:cNvPr id="272" name="CustomShape 2"/>
          <p:cNvSpPr/>
          <p:nvPr/>
        </p:nvSpPr>
        <p:spPr>
          <a:xfrm>
            <a:off x="1202760" y="2011680"/>
            <a:ext cx="9783360" cy="4205520"/>
          </a:xfrm>
          <a:prstGeom prst="rect">
            <a:avLst/>
          </a:prstGeom>
          <a:noFill/>
          <a:ln>
            <a:noFill/>
          </a:ln>
        </p:spPr>
        <p:style>
          <a:lnRef idx="0"/>
          <a:fillRef idx="0"/>
          <a:effectRef idx="0"/>
          <a:fontRef idx="minor"/>
        </p:style>
      </p:sp>
      <p:pic>
        <p:nvPicPr>
          <p:cNvPr id="273" name="Picture 2" descr="So You Want a (Visualization) Ph.D.? | by Niklas Elmqvist | Multiple Views:  Visualization Research Explained | Medium"/>
          <p:cNvPicPr/>
          <p:nvPr/>
        </p:nvPicPr>
        <p:blipFill>
          <a:blip r:embed="rId1"/>
          <a:stretch/>
        </p:blipFill>
        <p:spPr>
          <a:xfrm>
            <a:off x="1202760" y="2336760"/>
            <a:ext cx="9505440" cy="45205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SUPPORT  / REPO</a:t>
            </a:r>
            <a:endParaRPr b="0" lang="en-US" sz="4000" spc="-1" strike="noStrike">
              <a:latin typeface="Arial"/>
            </a:endParaRPr>
          </a:p>
        </p:txBody>
      </p:sp>
      <p:sp>
        <p:nvSpPr>
          <p:cNvPr id="214"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rPr>
              <a:t>fwd-support@udacity.com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a:t>
            </a:r>
            <a:r>
              <a:rPr b="0" lang="en-US" sz="2200" spc="-1" strike="noStrike" u="sng">
                <a:solidFill>
                  <a:srgbClr val="6eac1c"/>
                </a:solidFill>
                <a:uFillTx/>
                <a:latin typeface="Corbel"/>
                <a:hlinkClick r:id="rId3"/>
              </a:rPr>
              <a:t>github.com/santarabantoosoo/Data-Analysis-NanoDegree-2.0</a:t>
            </a:r>
            <a:r>
              <a:rPr b="0" lang="en-US" sz="2200" spc="-1" strike="noStrike">
                <a:solidFill>
                  <a:srgbClr val="ffffff"/>
                </a:solidFill>
                <a:latin typeface="Corbel"/>
              </a:rPr>
              <a:t> </a:t>
            </a:r>
            <a:endParaRPr b="0" lang="en-US" sz="2200" spc="-1" strike="noStrike">
              <a:latin typeface="Arial"/>
            </a:endParaRPr>
          </a:p>
        </p:txBody>
      </p:sp>
      <p:pic>
        <p:nvPicPr>
          <p:cNvPr id="215" name="Picture Placeholder 3" descr=""/>
          <p:cNvPicPr/>
          <p:nvPr/>
        </p:nvPicPr>
        <p:blipFill>
          <a:blip r:embed="rId4"/>
          <a:stretch/>
        </p:blipFill>
        <p:spPr>
          <a:xfrm>
            <a:off x="10640880" y="166680"/>
            <a:ext cx="1550160" cy="11073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indifferent </a:t>
            </a:r>
            <a:endParaRPr b="0" lang="en-US" sz="4000" spc="-1" strike="noStrike">
              <a:latin typeface="Arial"/>
            </a:endParaRPr>
          </a:p>
        </p:txBody>
      </p:sp>
      <p:sp>
        <p:nvSpPr>
          <p:cNvPr id="275" name="CustomShape 2"/>
          <p:cNvSpPr/>
          <p:nvPr/>
        </p:nvSpPr>
        <p:spPr>
          <a:xfrm>
            <a:off x="1202760" y="2011680"/>
            <a:ext cx="9783360" cy="4205520"/>
          </a:xfrm>
          <a:prstGeom prst="rect">
            <a:avLst/>
          </a:prstGeom>
          <a:noFill/>
          <a:ln>
            <a:noFill/>
          </a:ln>
        </p:spPr>
        <p:style>
          <a:lnRef idx="0"/>
          <a:fillRef idx="0"/>
          <a:effectRef idx="0"/>
          <a:fontRef idx="minor"/>
        </p:style>
      </p:sp>
      <p:pic>
        <p:nvPicPr>
          <p:cNvPr id="276" name="Picture 3" descr=""/>
          <p:cNvPicPr/>
          <p:nvPr/>
        </p:nvPicPr>
        <p:blipFill>
          <a:blip r:embed="rId1"/>
          <a:stretch/>
        </p:blipFill>
        <p:spPr>
          <a:xfrm>
            <a:off x="1202760" y="2850840"/>
            <a:ext cx="5819760" cy="3152520"/>
          </a:xfrm>
          <a:prstGeom prst="rect">
            <a:avLst/>
          </a:prstGeom>
          <a:ln>
            <a:noFill/>
          </a:ln>
        </p:spPr>
      </p:pic>
      <p:pic>
        <p:nvPicPr>
          <p:cNvPr id="277" name="Picture 4" descr=""/>
          <p:cNvPicPr/>
          <p:nvPr/>
        </p:nvPicPr>
        <p:blipFill>
          <a:blip r:embed="rId2"/>
          <a:stretch/>
        </p:blipFill>
        <p:spPr>
          <a:xfrm>
            <a:off x="8424000" y="1993680"/>
            <a:ext cx="1545840" cy="41000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When to choose orange?</a:t>
            </a:r>
            <a:endParaRPr b="0" lang="en-US" sz="4000" spc="-1" strike="noStrike">
              <a:latin typeface="Arial"/>
            </a:endParaRPr>
          </a:p>
        </p:txBody>
      </p:sp>
      <p:sp>
        <p:nvSpPr>
          <p:cNvPr id="279" name="CustomShape 2"/>
          <p:cNvSpPr/>
          <p:nvPr/>
        </p:nvSpPr>
        <p:spPr>
          <a:xfrm>
            <a:off x="1202760" y="2011680"/>
            <a:ext cx="9783360" cy="4205520"/>
          </a:xfrm>
          <a:prstGeom prst="rect">
            <a:avLst/>
          </a:prstGeom>
          <a:noFill/>
          <a:ln>
            <a:noFill/>
          </a:ln>
        </p:spPr>
        <p:style>
          <a:lnRef idx="0"/>
          <a:fillRef idx="0"/>
          <a:effectRef idx="0"/>
          <a:fontRef idx="minor"/>
        </p:style>
      </p:sp>
      <p:pic>
        <p:nvPicPr>
          <p:cNvPr id="280" name="Picture 3" descr=""/>
          <p:cNvPicPr/>
          <p:nvPr/>
        </p:nvPicPr>
        <p:blipFill>
          <a:blip r:embed="rId1"/>
          <a:stretch/>
        </p:blipFill>
        <p:spPr>
          <a:xfrm>
            <a:off x="1202760" y="2850840"/>
            <a:ext cx="5819760" cy="3152520"/>
          </a:xfrm>
          <a:prstGeom prst="rect">
            <a:avLst/>
          </a:prstGeom>
          <a:ln>
            <a:noFill/>
          </a:ln>
        </p:spPr>
      </p:pic>
      <p:pic>
        <p:nvPicPr>
          <p:cNvPr id="281" name="Picture 4" descr=""/>
          <p:cNvPicPr/>
          <p:nvPr/>
        </p:nvPicPr>
        <p:blipFill>
          <a:blip r:embed="rId2"/>
          <a:stretch/>
        </p:blipFill>
        <p:spPr>
          <a:xfrm>
            <a:off x="8424000" y="1993680"/>
            <a:ext cx="1545840" cy="41000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indifferent </a:t>
            </a:r>
            <a:endParaRPr b="0" lang="en-US" sz="4000" spc="-1" strike="noStrike">
              <a:latin typeface="Arial"/>
            </a:endParaRPr>
          </a:p>
        </p:txBody>
      </p:sp>
      <p:sp>
        <p:nvSpPr>
          <p:cNvPr id="283" name="CustomShape 2"/>
          <p:cNvSpPr/>
          <p:nvPr/>
        </p:nvSpPr>
        <p:spPr>
          <a:xfrm>
            <a:off x="1202760" y="2011680"/>
            <a:ext cx="9783360" cy="4205520"/>
          </a:xfrm>
          <a:prstGeom prst="rect">
            <a:avLst/>
          </a:prstGeom>
          <a:noFill/>
          <a:ln>
            <a:noFill/>
          </a:ln>
        </p:spPr>
        <p:style>
          <a:lnRef idx="0"/>
          <a:fillRef idx="0"/>
          <a:effectRef idx="0"/>
          <a:fontRef idx="minor"/>
        </p:style>
      </p:sp>
      <p:pic>
        <p:nvPicPr>
          <p:cNvPr id="284" name="Picture 3" descr=""/>
          <p:cNvPicPr/>
          <p:nvPr/>
        </p:nvPicPr>
        <p:blipFill>
          <a:blip r:embed="rId1"/>
          <a:stretch/>
        </p:blipFill>
        <p:spPr>
          <a:xfrm>
            <a:off x="1202760" y="2850840"/>
            <a:ext cx="5819760" cy="3152520"/>
          </a:xfrm>
          <a:prstGeom prst="rect">
            <a:avLst/>
          </a:prstGeom>
          <a:ln>
            <a:noFill/>
          </a:ln>
        </p:spPr>
      </p:pic>
      <p:pic>
        <p:nvPicPr>
          <p:cNvPr id="285" name="Picture 4" descr=""/>
          <p:cNvPicPr/>
          <p:nvPr/>
        </p:nvPicPr>
        <p:blipFill>
          <a:blip r:embed="rId2"/>
          <a:stretch/>
        </p:blipFill>
        <p:spPr>
          <a:xfrm>
            <a:off x="8424000" y="1993680"/>
            <a:ext cx="1545840" cy="4100040"/>
          </a:xfrm>
          <a:prstGeom prst="rect">
            <a:avLst/>
          </a:prstGeom>
          <a:ln>
            <a:noFill/>
          </a:ln>
        </p:spPr>
      </p:pic>
      <p:sp>
        <p:nvSpPr>
          <p:cNvPr id="286" name="CustomShape 3"/>
          <p:cNvSpPr/>
          <p:nvPr/>
        </p:nvSpPr>
        <p:spPr>
          <a:xfrm>
            <a:off x="8619120" y="6252120"/>
            <a:ext cx="28008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Do I need statistics?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indifferent </a:t>
            </a:r>
            <a:endParaRPr b="0" lang="en-US" sz="4000" spc="-1" strike="noStrike">
              <a:latin typeface="Arial"/>
            </a:endParaRPr>
          </a:p>
        </p:txBody>
      </p:sp>
      <p:sp>
        <p:nvSpPr>
          <p:cNvPr id="288" name="CustomShape 2"/>
          <p:cNvSpPr/>
          <p:nvPr/>
        </p:nvSpPr>
        <p:spPr>
          <a:xfrm>
            <a:off x="1202760" y="2011680"/>
            <a:ext cx="9783360" cy="4205520"/>
          </a:xfrm>
          <a:prstGeom prst="rect">
            <a:avLst/>
          </a:prstGeom>
          <a:noFill/>
          <a:ln>
            <a:noFill/>
          </a:ln>
        </p:spPr>
        <p:style>
          <a:lnRef idx="0"/>
          <a:fillRef idx="0"/>
          <a:effectRef idx="0"/>
          <a:fontRef idx="minor"/>
        </p:style>
      </p:sp>
      <p:pic>
        <p:nvPicPr>
          <p:cNvPr id="289" name="Picture 3" descr=""/>
          <p:cNvPicPr/>
          <p:nvPr/>
        </p:nvPicPr>
        <p:blipFill>
          <a:blip r:embed="rId1"/>
          <a:stretch/>
        </p:blipFill>
        <p:spPr>
          <a:xfrm>
            <a:off x="1202760" y="2850840"/>
            <a:ext cx="5819760" cy="3152520"/>
          </a:xfrm>
          <a:prstGeom prst="rect">
            <a:avLst/>
          </a:prstGeom>
          <a:ln>
            <a:noFill/>
          </a:ln>
        </p:spPr>
      </p:pic>
      <p:pic>
        <p:nvPicPr>
          <p:cNvPr id="290" name="Picture 4" descr=""/>
          <p:cNvPicPr/>
          <p:nvPr/>
        </p:nvPicPr>
        <p:blipFill>
          <a:blip r:embed="rId2"/>
          <a:stretch/>
        </p:blipFill>
        <p:spPr>
          <a:xfrm>
            <a:off x="8424000" y="1993680"/>
            <a:ext cx="1545840" cy="4100040"/>
          </a:xfrm>
          <a:prstGeom prst="rect">
            <a:avLst/>
          </a:prstGeom>
          <a:ln>
            <a:noFill/>
          </a:ln>
        </p:spPr>
      </p:pic>
      <p:sp>
        <p:nvSpPr>
          <p:cNvPr id="291" name="CustomShape 3"/>
          <p:cNvSpPr/>
          <p:nvPr/>
        </p:nvSpPr>
        <p:spPr>
          <a:xfrm>
            <a:off x="8638200" y="6252120"/>
            <a:ext cx="27687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 if I am wrong?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Welcome to uncertainty</a:t>
            </a:r>
            <a:endParaRPr b="0" lang="en-US" sz="4000" spc="-1" strike="noStrike">
              <a:latin typeface="Arial"/>
            </a:endParaRPr>
          </a:p>
        </p:txBody>
      </p:sp>
      <p:sp>
        <p:nvSpPr>
          <p:cNvPr id="293" name="CustomShape 2"/>
          <p:cNvSpPr/>
          <p:nvPr/>
        </p:nvSpPr>
        <p:spPr>
          <a:xfrm>
            <a:off x="1202760" y="2011680"/>
            <a:ext cx="9783360" cy="4205520"/>
          </a:xfrm>
          <a:prstGeom prst="rect">
            <a:avLst/>
          </a:prstGeom>
          <a:noFill/>
          <a:ln>
            <a:noFill/>
          </a:ln>
        </p:spPr>
        <p:style>
          <a:lnRef idx="0"/>
          <a:fillRef idx="0"/>
          <a:effectRef idx="0"/>
          <a:fontRef idx="minor"/>
        </p:style>
      </p:sp>
      <p:pic>
        <p:nvPicPr>
          <p:cNvPr id="294" name="Picture 3" descr=""/>
          <p:cNvPicPr/>
          <p:nvPr/>
        </p:nvPicPr>
        <p:blipFill>
          <a:blip r:embed="rId1"/>
          <a:stretch/>
        </p:blipFill>
        <p:spPr>
          <a:xfrm>
            <a:off x="1202760" y="2850840"/>
            <a:ext cx="5819760" cy="3152520"/>
          </a:xfrm>
          <a:prstGeom prst="rect">
            <a:avLst/>
          </a:prstGeom>
          <a:ln>
            <a:noFill/>
          </a:ln>
        </p:spPr>
      </p:pic>
      <p:pic>
        <p:nvPicPr>
          <p:cNvPr id="295" name="Picture 4" descr=""/>
          <p:cNvPicPr/>
          <p:nvPr/>
        </p:nvPicPr>
        <p:blipFill>
          <a:blip r:embed="rId2"/>
          <a:stretch/>
        </p:blipFill>
        <p:spPr>
          <a:xfrm>
            <a:off x="8424000" y="1993680"/>
            <a:ext cx="1545840" cy="4100040"/>
          </a:xfrm>
          <a:prstGeom prst="rect">
            <a:avLst/>
          </a:prstGeom>
          <a:ln>
            <a:noFill/>
          </a:ln>
        </p:spPr>
      </p:pic>
      <p:sp>
        <p:nvSpPr>
          <p:cNvPr id="296" name="CustomShape 3"/>
          <p:cNvSpPr/>
          <p:nvPr/>
        </p:nvSpPr>
        <p:spPr>
          <a:xfrm>
            <a:off x="8638200" y="6252120"/>
            <a:ext cx="27687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 if I am wrong?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indifferent </a:t>
            </a:r>
            <a:endParaRPr b="0" lang="en-US" sz="4000" spc="-1" strike="noStrike">
              <a:latin typeface="Arial"/>
            </a:endParaRPr>
          </a:p>
        </p:txBody>
      </p:sp>
      <p:sp>
        <p:nvSpPr>
          <p:cNvPr id="298" name="CustomShape 2"/>
          <p:cNvSpPr/>
          <p:nvPr/>
        </p:nvSpPr>
        <p:spPr>
          <a:xfrm>
            <a:off x="1202760" y="2011680"/>
            <a:ext cx="9783360" cy="4205520"/>
          </a:xfrm>
          <a:prstGeom prst="rect">
            <a:avLst/>
          </a:prstGeom>
          <a:noFill/>
          <a:ln>
            <a:noFill/>
          </a:ln>
        </p:spPr>
        <p:style>
          <a:lnRef idx="0"/>
          <a:fillRef idx="0"/>
          <a:effectRef idx="0"/>
          <a:fontRef idx="minor"/>
        </p:style>
      </p:sp>
      <p:pic>
        <p:nvPicPr>
          <p:cNvPr id="299" name="Picture 3" descr=""/>
          <p:cNvPicPr/>
          <p:nvPr/>
        </p:nvPicPr>
        <p:blipFill>
          <a:blip r:embed="rId1"/>
          <a:stretch/>
        </p:blipFill>
        <p:spPr>
          <a:xfrm>
            <a:off x="1202760" y="2850840"/>
            <a:ext cx="5819760" cy="3152520"/>
          </a:xfrm>
          <a:prstGeom prst="rect">
            <a:avLst/>
          </a:prstGeom>
          <a:ln>
            <a:noFill/>
          </a:ln>
        </p:spPr>
      </p:pic>
      <p:pic>
        <p:nvPicPr>
          <p:cNvPr id="300" name="Picture 4" descr=""/>
          <p:cNvPicPr/>
          <p:nvPr/>
        </p:nvPicPr>
        <p:blipFill>
          <a:blip r:embed="rId2"/>
          <a:stretch/>
        </p:blipFill>
        <p:spPr>
          <a:xfrm>
            <a:off x="8424000" y="1993680"/>
            <a:ext cx="1545840" cy="4100040"/>
          </a:xfrm>
          <a:prstGeom prst="rect">
            <a:avLst/>
          </a:prstGeom>
          <a:ln>
            <a:noFill/>
          </a:ln>
        </p:spPr>
      </p:pic>
      <p:sp>
        <p:nvSpPr>
          <p:cNvPr id="301" name="CustomShape 3"/>
          <p:cNvSpPr/>
          <p:nvPr/>
        </p:nvSpPr>
        <p:spPr>
          <a:xfrm>
            <a:off x="8663400" y="6252120"/>
            <a:ext cx="24170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0.001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What to choose?</a:t>
            </a:r>
            <a:endParaRPr b="0" lang="en-US" sz="4000" spc="-1" strike="noStrike">
              <a:latin typeface="Arial"/>
            </a:endParaRPr>
          </a:p>
        </p:txBody>
      </p:sp>
      <p:sp>
        <p:nvSpPr>
          <p:cNvPr id="303" name="CustomShape 2"/>
          <p:cNvSpPr/>
          <p:nvPr/>
        </p:nvSpPr>
        <p:spPr>
          <a:xfrm>
            <a:off x="1202760" y="2011680"/>
            <a:ext cx="9783360" cy="4205520"/>
          </a:xfrm>
          <a:prstGeom prst="rect">
            <a:avLst/>
          </a:prstGeom>
          <a:noFill/>
          <a:ln>
            <a:noFill/>
          </a:ln>
        </p:spPr>
        <p:style>
          <a:lnRef idx="0"/>
          <a:fillRef idx="0"/>
          <a:effectRef idx="0"/>
          <a:fontRef idx="minor"/>
        </p:style>
      </p:sp>
      <p:pic>
        <p:nvPicPr>
          <p:cNvPr id="304" name="Picture 3" descr=""/>
          <p:cNvPicPr/>
          <p:nvPr/>
        </p:nvPicPr>
        <p:blipFill>
          <a:blip r:embed="rId1"/>
          <a:stretch/>
        </p:blipFill>
        <p:spPr>
          <a:xfrm>
            <a:off x="2762640" y="2614320"/>
            <a:ext cx="6074280" cy="38217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1202760" y="284040"/>
            <a:ext cx="9783360" cy="1508040"/>
          </a:xfrm>
          <a:prstGeom prst="rect">
            <a:avLst/>
          </a:prstGeom>
          <a:noFill/>
          <a:ln>
            <a:noFill/>
          </a:ln>
        </p:spPr>
        <p:style>
          <a:lnRef idx="0"/>
          <a:fillRef idx="0"/>
          <a:effectRef idx="0"/>
          <a:fontRef idx="minor"/>
        </p:style>
      </p:sp>
      <p:sp>
        <p:nvSpPr>
          <p:cNvPr id="306" name="CustomShape 2"/>
          <p:cNvSpPr/>
          <p:nvPr/>
        </p:nvSpPr>
        <p:spPr>
          <a:xfrm>
            <a:off x="1202760" y="2011680"/>
            <a:ext cx="9783360" cy="4205520"/>
          </a:xfrm>
          <a:prstGeom prst="rect">
            <a:avLst/>
          </a:prstGeom>
          <a:noFill/>
          <a:ln>
            <a:noFill/>
          </a:ln>
        </p:spPr>
        <p:style>
          <a:lnRef idx="0"/>
          <a:fillRef idx="0"/>
          <a:effectRef idx="0"/>
          <a:fontRef idx="minor"/>
        </p:style>
      </p:sp>
      <p:pic>
        <p:nvPicPr>
          <p:cNvPr id="307" name="Picture 3" descr=""/>
          <p:cNvPicPr/>
          <p:nvPr/>
        </p:nvPicPr>
        <p:blipFill>
          <a:blip r:embed="rId1"/>
          <a:stretch/>
        </p:blipFill>
        <p:spPr>
          <a:xfrm>
            <a:off x="1963440" y="2011680"/>
            <a:ext cx="6999480" cy="44244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1202760" y="284040"/>
            <a:ext cx="9783360" cy="1508040"/>
          </a:xfrm>
          <a:prstGeom prst="rect">
            <a:avLst/>
          </a:prstGeom>
          <a:noFill/>
          <a:ln>
            <a:noFill/>
          </a:ln>
        </p:spPr>
        <p:style>
          <a:lnRef idx="0"/>
          <a:fillRef idx="0"/>
          <a:effectRef idx="0"/>
          <a:fontRef idx="minor"/>
        </p:style>
      </p:sp>
      <p:sp>
        <p:nvSpPr>
          <p:cNvPr id="309" name="CustomShape 2"/>
          <p:cNvSpPr/>
          <p:nvPr/>
        </p:nvSpPr>
        <p:spPr>
          <a:xfrm>
            <a:off x="1202760" y="2011680"/>
            <a:ext cx="9783360" cy="4205520"/>
          </a:xfrm>
          <a:prstGeom prst="rect">
            <a:avLst/>
          </a:prstGeom>
          <a:noFill/>
          <a:ln>
            <a:noFill/>
          </a:ln>
        </p:spPr>
        <p:style>
          <a:lnRef idx="0"/>
          <a:fillRef idx="0"/>
          <a:effectRef idx="0"/>
          <a:fontRef idx="minor"/>
        </p:style>
      </p:sp>
      <p:pic>
        <p:nvPicPr>
          <p:cNvPr id="310" name="Picture 3" descr=""/>
          <p:cNvPicPr/>
          <p:nvPr/>
        </p:nvPicPr>
        <p:blipFill>
          <a:blip r:embed="rId1"/>
          <a:stretch/>
        </p:blipFill>
        <p:spPr>
          <a:xfrm>
            <a:off x="1397880" y="2581920"/>
            <a:ext cx="9588240" cy="25729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bayes</a:t>
            </a:r>
            <a:endParaRPr b="0" lang="en-US" sz="4000" spc="-1" strike="noStrike">
              <a:latin typeface="Arial"/>
            </a:endParaRPr>
          </a:p>
        </p:txBody>
      </p:sp>
      <p:sp>
        <p:nvSpPr>
          <p:cNvPr id="312" name="CustomShape 2"/>
          <p:cNvSpPr/>
          <p:nvPr/>
        </p:nvSpPr>
        <p:spPr>
          <a:xfrm>
            <a:off x="1202760" y="2011680"/>
            <a:ext cx="9783360" cy="4205520"/>
          </a:xfrm>
          <a:prstGeom prst="rect">
            <a:avLst/>
          </a:prstGeom>
          <a:noFill/>
          <a:ln>
            <a:noFill/>
          </a:ln>
        </p:spPr>
        <p:style>
          <a:lnRef idx="0"/>
          <a:fillRef idx="0"/>
          <a:effectRef idx="0"/>
          <a:fontRef idx="minor"/>
        </p:style>
      </p:sp>
      <p:pic>
        <p:nvPicPr>
          <p:cNvPr id="313" name="Picture 3" descr=""/>
          <p:cNvPicPr/>
          <p:nvPr/>
        </p:nvPicPr>
        <p:blipFill>
          <a:blip r:embed="rId1"/>
          <a:stretch/>
        </p:blipFill>
        <p:spPr>
          <a:xfrm>
            <a:off x="3125880" y="2274120"/>
            <a:ext cx="5581800" cy="39430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Agenda </a:t>
            </a:r>
            <a:endParaRPr b="0" lang="en-US" sz="4000" spc="-1" strike="noStrike">
              <a:latin typeface="Arial"/>
            </a:endParaRPr>
          </a:p>
        </p:txBody>
      </p:sp>
      <p:sp>
        <p:nvSpPr>
          <p:cNvPr id="21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When not to use inferential statistics!</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Project</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Conditional probability and bayes rule</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Real life exercise (encounter the normal distribution)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Bayesian project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pic>
        <p:nvPicPr>
          <p:cNvPr id="218" name="Picture Placeholder 3" descr=""/>
          <p:cNvPicPr/>
          <p:nvPr/>
        </p:nvPicPr>
        <p:blipFill>
          <a:blip r:embed="rId1"/>
          <a:stretch/>
        </p:blipFill>
        <p:spPr>
          <a:xfrm>
            <a:off x="10640880" y="166680"/>
            <a:ext cx="1550160" cy="11073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1202760" y="284040"/>
            <a:ext cx="9783360" cy="1508040"/>
          </a:xfrm>
          <a:prstGeom prst="rect">
            <a:avLst/>
          </a:prstGeom>
          <a:noFill/>
          <a:ln>
            <a:noFill/>
          </a:ln>
        </p:spPr>
        <p:style>
          <a:lnRef idx="0"/>
          <a:fillRef idx="0"/>
          <a:effectRef idx="0"/>
          <a:fontRef idx="minor"/>
        </p:style>
      </p:sp>
      <p:sp>
        <p:nvSpPr>
          <p:cNvPr id="315" name="CustomShape 2"/>
          <p:cNvSpPr/>
          <p:nvPr/>
        </p:nvSpPr>
        <p:spPr>
          <a:xfrm>
            <a:off x="1202760" y="2011680"/>
            <a:ext cx="9783360" cy="4205520"/>
          </a:xfrm>
          <a:prstGeom prst="rect">
            <a:avLst/>
          </a:prstGeom>
          <a:noFill/>
          <a:ln>
            <a:noFill/>
          </a:ln>
        </p:spPr>
        <p:style>
          <a:lnRef idx="0"/>
          <a:fillRef idx="0"/>
          <a:effectRef idx="0"/>
          <a:fontRef idx="minor"/>
        </p:style>
      </p:sp>
      <p:pic>
        <p:nvPicPr>
          <p:cNvPr id="316" name="Picture 3" descr=""/>
          <p:cNvPicPr/>
          <p:nvPr/>
        </p:nvPicPr>
        <p:blipFill>
          <a:blip r:embed="rId1"/>
          <a:stretch/>
        </p:blipFill>
        <p:spPr>
          <a:xfrm>
            <a:off x="6673680" y="1792800"/>
            <a:ext cx="2494080" cy="1889280"/>
          </a:xfrm>
          <a:prstGeom prst="rect">
            <a:avLst/>
          </a:prstGeom>
          <a:ln>
            <a:noFill/>
          </a:ln>
        </p:spPr>
      </p:pic>
      <p:pic>
        <p:nvPicPr>
          <p:cNvPr id="317" name="Picture 4" descr=""/>
          <p:cNvPicPr/>
          <p:nvPr/>
        </p:nvPicPr>
        <p:blipFill>
          <a:blip r:embed="rId2"/>
          <a:stretch/>
        </p:blipFill>
        <p:spPr>
          <a:xfrm>
            <a:off x="343080" y="1379520"/>
            <a:ext cx="5581800" cy="39430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1202760" y="284040"/>
            <a:ext cx="9783360" cy="1508040"/>
          </a:xfrm>
          <a:prstGeom prst="rect">
            <a:avLst/>
          </a:prstGeom>
          <a:noFill/>
          <a:ln>
            <a:noFill/>
          </a:ln>
        </p:spPr>
        <p:style>
          <a:lnRef idx="0"/>
          <a:fillRef idx="0"/>
          <a:effectRef idx="0"/>
          <a:fontRef idx="minor"/>
        </p:style>
      </p:sp>
      <p:sp>
        <p:nvSpPr>
          <p:cNvPr id="319" name="CustomShape 2"/>
          <p:cNvSpPr/>
          <p:nvPr/>
        </p:nvSpPr>
        <p:spPr>
          <a:xfrm>
            <a:off x="1202760" y="2011680"/>
            <a:ext cx="9783360" cy="4205520"/>
          </a:xfrm>
          <a:prstGeom prst="rect">
            <a:avLst/>
          </a:prstGeom>
          <a:noFill/>
          <a:ln>
            <a:noFill/>
          </a:ln>
        </p:spPr>
        <p:style>
          <a:lnRef idx="0"/>
          <a:fillRef idx="0"/>
          <a:effectRef idx="0"/>
          <a:fontRef idx="minor"/>
        </p:style>
      </p:sp>
      <p:pic>
        <p:nvPicPr>
          <p:cNvPr id="320" name="Picture 4" descr=""/>
          <p:cNvPicPr/>
          <p:nvPr/>
        </p:nvPicPr>
        <p:blipFill>
          <a:blip r:embed="rId1"/>
          <a:stretch/>
        </p:blipFill>
        <p:spPr>
          <a:xfrm>
            <a:off x="343080" y="1379520"/>
            <a:ext cx="5581800" cy="3943080"/>
          </a:xfrm>
          <a:prstGeom prst="rect">
            <a:avLst/>
          </a:prstGeom>
          <a:ln>
            <a:noFill/>
          </a:ln>
        </p:spPr>
      </p:pic>
      <p:pic>
        <p:nvPicPr>
          <p:cNvPr id="321" name="Picture 5" descr=""/>
          <p:cNvPicPr/>
          <p:nvPr/>
        </p:nvPicPr>
        <p:blipFill>
          <a:blip r:embed="rId2"/>
          <a:stretch/>
        </p:blipFill>
        <p:spPr>
          <a:xfrm>
            <a:off x="6785280" y="1717560"/>
            <a:ext cx="4162320" cy="32666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1202760" y="284040"/>
            <a:ext cx="9783360" cy="1508040"/>
          </a:xfrm>
          <a:prstGeom prst="rect">
            <a:avLst/>
          </a:prstGeom>
          <a:noFill/>
          <a:ln>
            <a:noFill/>
          </a:ln>
        </p:spPr>
        <p:style>
          <a:lnRef idx="0"/>
          <a:fillRef idx="0"/>
          <a:effectRef idx="0"/>
          <a:fontRef idx="minor"/>
        </p:style>
      </p:sp>
      <p:sp>
        <p:nvSpPr>
          <p:cNvPr id="323" name="CustomShape 2"/>
          <p:cNvSpPr/>
          <p:nvPr/>
        </p:nvSpPr>
        <p:spPr>
          <a:xfrm>
            <a:off x="1202760" y="2011680"/>
            <a:ext cx="9783360" cy="4205520"/>
          </a:xfrm>
          <a:prstGeom prst="rect">
            <a:avLst/>
          </a:prstGeom>
          <a:noFill/>
          <a:ln>
            <a:noFill/>
          </a:ln>
        </p:spPr>
        <p:style>
          <a:lnRef idx="0"/>
          <a:fillRef idx="0"/>
          <a:effectRef idx="0"/>
          <a:fontRef idx="minor"/>
        </p:style>
      </p:sp>
      <p:pic>
        <p:nvPicPr>
          <p:cNvPr id="324" name="Picture 4" descr=""/>
          <p:cNvPicPr/>
          <p:nvPr/>
        </p:nvPicPr>
        <p:blipFill>
          <a:blip r:embed="rId1"/>
          <a:stretch/>
        </p:blipFill>
        <p:spPr>
          <a:xfrm>
            <a:off x="343080" y="1379520"/>
            <a:ext cx="5581800" cy="3943080"/>
          </a:xfrm>
          <a:prstGeom prst="rect">
            <a:avLst/>
          </a:prstGeom>
          <a:ln>
            <a:noFill/>
          </a:ln>
        </p:spPr>
      </p:pic>
      <p:pic>
        <p:nvPicPr>
          <p:cNvPr id="325" name="Picture 6" descr=""/>
          <p:cNvPicPr/>
          <p:nvPr/>
        </p:nvPicPr>
        <p:blipFill>
          <a:blip r:embed="rId2"/>
          <a:stretch/>
        </p:blipFill>
        <p:spPr>
          <a:xfrm>
            <a:off x="6643080" y="1792800"/>
            <a:ext cx="4343400" cy="36288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1202760" y="284040"/>
            <a:ext cx="9783360" cy="1508040"/>
          </a:xfrm>
          <a:prstGeom prst="rect">
            <a:avLst/>
          </a:prstGeom>
          <a:noFill/>
          <a:ln>
            <a:noFill/>
          </a:ln>
        </p:spPr>
        <p:style>
          <a:lnRef idx="0"/>
          <a:fillRef idx="0"/>
          <a:effectRef idx="0"/>
          <a:fontRef idx="minor"/>
        </p:style>
      </p:sp>
      <p:sp>
        <p:nvSpPr>
          <p:cNvPr id="327" name="CustomShape 2"/>
          <p:cNvSpPr/>
          <p:nvPr/>
        </p:nvSpPr>
        <p:spPr>
          <a:xfrm>
            <a:off x="1202760" y="2011680"/>
            <a:ext cx="9783360" cy="4205520"/>
          </a:xfrm>
          <a:prstGeom prst="rect">
            <a:avLst/>
          </a:prstGeom>
          <a:noFill/>
          <a:ln>
            <a:noFill/>
          </a:ln>
        </p:spPr>
        <p:style>
          <a:lnRef idx="0"/>
          <a:fillRef idx="0"/>
          <a:effectRef idx="0"/>
          <a:fontRef idx="minor"/>
        </p:style>
      </p:sp>
      <p:pic>
        <p:nvPicPr>
          <p:cNvPr id="328" name="Picture 4" descr=""/>
          <p:cNvPicPr/>
          <p:nvPr/>
        </p:nvPicPr>
        <p:blipFill>
          <a:blip r:embed="rId1"/>
          <a:stretch/>
        </p:blipFill>
        <p:spPr>
          <a:xfrm>
            <a:off x="343080" y="1379520"/>
            <a:ext cx="5581800" cy="3943080"/>
          </a:xfrm>
          <a:prstGeom prst="rect">
            <a:avLst/>
          </a:prstGeom>
          <a:ln>
            <a:noFill/>
          </a:ln>
        </p:spPr>
      </p:pic>
      <p:pic>
        <p:nvPicPr>
          <p:cNvPr id="329" name="Picture 5" descr=""/>
          <p:cNvPicPr/>
          <p:nvPr/>
        </p:nvPicPr>
        <p:blipFill>
          <a:blip r:embed="rId2"/>
          <a:stretch/>
        </p:blipFill>
        <p:spPr>
          <a:xfrm>
            <a:off x="6785280" y="2065320"/>
            <a:ext cx="4267080" cy="325728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1202760" y="284040"/>
            <a:ext cx="9783360" cy="1508040"/>
          </a:xfrm>
          <a:prstGeom prst="rect">
            <a:avLst/>
          </a:prstGeom>
          <a:noFill/>
          <a:ln>
            <a:noFill/>
          </a:ln>
        </p:spPr>
        <p:style>
          <a:lnRef idx="0"/>
          <a:fillRef idx="0"/>
          <a:effectRef idx="0"/>
          <a:fontRef idx="minor"/>
        </p:style>
      </p:sp>
      <p:sp>
        <p:nvSpPr>
          <p:cNvPr id="331" name="CustomShape 2"/>
          <p:cNvSpPr/>
          <p:nvPr/>
        </p:nvSpPr>
        <p:spPr>
          <a:xfrm>
            <a:off x="1202760" y="2011680"/>
            <a:ext cx="9783360" cy="4205520"/>
          </a:xfrm>
          <a:prstGeom prst="rect">
            <a:avLst/>
          </a:prstGeom>
          <a:noFill/>
          <a:ln>
            <a:noFill/>
          </a:ln>
        </p:spPr>
        <p:style>
          <a:lnRef idx="0"/>
          <a:fillRef idx="0"/>
          <a:effectRef idx="0"/>
          <a:fontRef idx="minor"/>
        </p:style>
      </p:sp>
      <p:pic>
        <p:nvPicPr>
          <p:cNvPr id="332" name="Picture 4" descr=""/>
          <p:cNvPicPr/>
          <p:nvPr/>
        </p:nvPicPr>
        <p:blipFill>
          <a:blip r:embed="rId1"/>
          <a:stretch/>
        </p:blipFill>
        <p:spPr>
          <a:xfrm>
            <a:off x="343080" y="1379520"/>
            <a:ext cx="5581800" cy="3943080"/>
          </a:xfrm>
          <a:prstGeom prst="rect">
            <a:avLst/>
          </a:prstGeom>
          <a:ln>
            <a:noFill/>
          </a:ln>
        </p:spPr>
      </p:pic>
      <p:pic>
        <p:nvPicPr>
          <p:cNvPr id="333" name="Picture 6" descr=""/>
          <p:cNvPicPr/>
          <p:nvPr/>
        </p:nvPicPr>
        <p:blipFill>
          <a:blip r:embed="rId2"/>
          <a:stretch/>
        </p:blipFill>
        <p:spPr>
          <a:xfrm>
            <a:off x="6197760" y="1836720"/>
            <a:ext cx="5648400" cy="348588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1202760" y="284040"/>
            <a:ext cx="9783360" cy="1508040"/>
          </a:xfrm>
          <a:prstGeom prst="rect">
            <a:avLst/>
          </a:prstGeom>
          <a:noFill/>
          <a:ln>
            <a:noFill/>
          </a:ln>
        </p:spPr>
        <p:style>
          <a:lnRef idx="0"/>
          <a:fillRef idx="0"/>
          <a:effectRef idx="0"/>
          <a:fontRef idx="minor"/>
        </p:style>
      </p:sp>
      <p:sp>
        <p:nvSpPr>
          <p:cNvPr id="335" name="CustomShape 2"/>
          <p:cNvSpPr/>
          <p:nvPr/>
        </p:nvSpPr>
        <p:spPr>
          <a:xfrm>
            <a:off x="1202760" y="2011680"/>
            <a:ext cx="9783360" cy="4205520"/>
          </a:xfrm>
          <a:prstGeom prst="rect">
            <a:avLst/>
          </a:prstGeom>
          <a:noFill/>
          <a:ln>
            <a:noFill/>
          </a:ln>
        </p:spPr>
        <p:style>
          <a:lnRef idx="0"/>
          <a:fillRef idx="0"/>
          <a:effectRef idx="0"/>
          <a:fontRef idx="minor"/>
        </p:style>
      </p:sp>
      <p:pic>
        <p:nvPicPr>
          <p:cNvPr id="336" name="Picture 4" descr=""/>
          <p:cNvPicPr/>
          <p:nvPr/>
        </p:nvPicPr>
        <p:blipFill>
          <a:blip r:embed="rId1"/>
          <a:stretch/>
        </p:blipFill>
        <p:spPr>
          <a:xfrm>
            <a:off x="343080" y="1379520"/>
            <a:ext cx="5581800" cy="3943080"/>
          </a:xfrm>
          <a:prstGeom prst="rect">
            <a:avLst/>
          </a:prstGeom>
          <a:ln>
            <a:noFill/>
          </a:ln>
        </p:spPr>
      </p:pic>
      <p:pic>
        <p:nvPicPr>
          <p:cNvPr id="337" name="Picture 3" descr=""/>
          <p:cNvPicPr/>
          <p:nvPr/>
        </p:nvPicPr>
        <p:blipFill>
          <a:blip r:embed="rId2"/>
          <a:stretch/>
        </p:blipFill>
        <p:spPr>
          <a:xfrm>
            <a:off x="6293160" y="1260360"/>
            <a:ext cx="5553000" cy="418140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t>
            </a:r>
            <a:endParaRPr b="0" lang="en-US" sz="4000" spc="-1" strike="noStrike">
              <a:latin typeface="Arial"/>
            </a:endParaRPr>
          </a:p>
        </p:txBody>
      </p:sp>
      <p:sp>
        <p:nvSpPr>
          <p:cNvPr id="339" name="CustomShape 2"/>
          <p:cNvSpPr/>
          <p:nvPr/>
        </p:nvSpPr>
        <p:spPr>
          <a:xfrm>
            <a:off x="1202760" y="2011680"/>
            <a:ext cx="9783360" cy="4205520"/>
          </a:xfrm>
          <a:prstGeom prst="rect">
            <a:avLst/>
          </a:prstGeom>
          <a:noFill/>
          <a:ln>
            <a:noFill/>
          </a:ln>
        </p:spPr>
        <p:style>
          <a:lnRef idx="0"/>
          <a:fillRef idx="0"/>
          <a:effectRef idx="0"/>
          <a:fontRef idx="minor"/>
        </p:style>
      </p:sp>
      <p:pic>
        <p:nvPicPr>
          <p:cNvPr id="340" name="Picture 4" descr=""/>
          <p:cNvPicPr/>
          <p:nvPr/>
        </p:nvPicPr>
        <p:blipFill>
          <a:blip r:embed="rId1"/>
          <a:stretch/>
        </p:blipFill>
        <p:spPr>
          <a:xfrm>
            <a:off x="343080" y="1379520"/>
            <a:ext cx="5581800" cy="3943080"/>
          </a:xfrm>
          <a:prstGeom prst="rect">
            <a:avLst/>
          </a:prstGeom>
          <a:ln>
            <a:noFill/>
          </a:ln>
        </p:spPr>
      </p:pic>
      <p:pic>
        <p:nvPicPr>
          <p:cNvPr id="341" name="Picture 3" descr=""/>
          <p:cNvPicPr/>
          <p:nvPr/>
        </p:nvPicPr>
        <p:blipFill>
          <a:blip r:embed="rId2"/>
          <a:stretch/>
        </p:blipFill>
        <p:spPr>
          <a:xfrm>
            <a:off x="6293160" y="1353240"/>
            <a:ext cx="5553000" cy="4181400"/>
          </a:xfrm>
          <a:prstGeom prst="rect">
            <a:avLst/>
          </a:prstGeom>
          <a:ln>
            <a:noFill/>
          </a:ln>
        </p:spPr>
      </p:pic>
      <p:pic>
        <p:nvPicPr>
          <p:cNvPr id="342" name="Picture 5" descr=""/>
          <p:cNvPicPr/>
          <p:nvPr/>
        </p:nvPicPr>
        <p:blipFill>
          <a:blip r:embed="rId3"/>
          <a:stretch/>
        </p:blipFill>
        <p:spPr>
          <a:xfrm>
            <a:off x="6434640" y="5825160"/>
            <a:ext cx="4981680" cy="78984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1202760" y="284040"/>
            <a:ext cx="9783360" cy="1508040"/>
          </a:xfrm>
          <a:prstGeom prst="rect">
            <a:avLst/>
          </a:prstGeom>
          <a:noFill/>
          <a:ln>
            <a:noFill/>
          </a:ln>
        </p:spPr>
        <p:style>
          <a:lnRef idx="0"/>
          <a:fillRef idx="0"/>
          <a:effectRef idx="0"/>
          <a:fontRef idx="minor"/>
        </p:style>
      </p:sp>
      <p:sp>
        <p:nvSpPr>
          <p:cNvPr id="344" name="CustomShape 2"/>
          <p:cNvSpPr/>
          <p:nvPr/>
        </p:nvSpPr>
        <p:spPr>
          <a:xfrm>
            <a:off x="1202760" y="2011680"/>
            <a:ext cx="9783360" cy="4205520"/>
          </a:xfrm>
          <a:prstGeom prst="rect">
            <a:avLst/>
          </a:prstGeom>
          <a:noFill/>
          <a:ln>
            <a:noFill/>
          </a:ln>
        </p:spPr>
        <p:style>
          <a:lnRef idx="0"/>
          <a:fillRef idx="0"/>
          <a:effectRef idx="0"/>
          <a:fontRef idx="minor"/>
        </p:style>
      </p:sp>
      <p:pic>
        <p:nvPicPr>
          <p:cNvPr id="345" name="Picture 7" descr=""/>
          <p:cNvPicPr/>
          <p:nvPr/>
        </p:nvPicPr>
        <p:blipFill>
          <a:blip r:embed="rId1"/>
          <a:stretch/>
        </p:blipFill>
        <p:spPr>
          <a:xfrm>
            <a:off x="485640" y="1463400"/>
            <a:ext cx="11217960" cy="492444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1202760" y="284040"/>
            <a:ext cx="9783360" cy="1508040"/>
          </a:xfrm>
          <a:prstGeom prst="rect">
            <a:avLst/>
          </a:prstGeom>
          <a:noFill/>
          <a:ln>
            <a:noFill/>
          </a:ln>
        </p:spPr>
        <p:style>
          <a:lnRef idx="0"/>
          <a:fillRef idx="0"/>
          <a:effectRef idx="0"/>
          <a:fontRef idx="minor"/>
        </p:style>
      </p:sp>
      <p:sp>
        <p:nvSpPr>
          <p:cNvPr id="347" name="CustomShape 2"/>
          <p:cNvSpPr/>
          <p:nvPr/>
        </p:nvSpPr>
        <p:spPr>
          <a:xfrm>
            <a:off x="1202760" y="2011680"/>
            <a:ext cx="9783360" cy="4205520"/>
          </a:xfrm>
          <a:prstGeom prst="rect">
            <a:avLst/>
          </a:prstGeom>
          <a:noFill/>
          <a:ln>
            <a:noFill/>
          </a:ln>
        </p:spPr>
        <p:style>
          <a:lnRef idx="0"/>
          <a:fillRef idx="0"/>
          <a:effectRef idx="0"/>
          <a:fontRef idx="minor"/>
        </p:style>
      </p:sp>
      <p:pic>
        <p:nvPicPr>
          <p:cNvPr id="348" name="Picture 3" descr=""/>
          <p:cNvPicPr/>
          <p:nvPr/>
        </p:nvPicPr>
        <p:blipFill>
          <a:blip r:embed="rId1"/>
          <a:stretch/>
        </p:blipFill>
        <p:spPr>
          <a:xfrm>
            <a:off x="287640" y="1666440"/>
            <a:ext cx="11903760" cy="48956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1202760" y="284040"/>
            <a:ext cx="9783360" cy="1508040"/>
          </a:xfrm>
          <a:prstGeom prst="rect">
            <a:avLst/>
          </a:prstGeom>
          <a:noFill/>
          <a:ln>
            <a:noFill/>
          </a:ln>
        </p:spPr>
        <p:style>
          <a:lnRef idx="0"/>
          <a:fillRef idx="0"/>
          <a:effectRef idx="0"/>
          <a:fontRef idx="minor"/>
        </p:style>
      </p:sp>
      <p:sp>
        <p:nvSpPr>
          <p:cNvPr id="350" name="CustomShape 2"/>
          <p:cNvSpPr/>
          <p:nvPr/>
        </p:nvSpPr>
        <p:spPr>
          <a:xfrm>
            <a:off x="1202760" y="2011680"/>
            <a:ext cx="9783360" cy="4205520"/>
          </a:xfrm>
          <a:prstGeom prst="rect">
            <a:avLst/>
          </a:prstGeom>
          <a:noFill/>
          <a:ln>
            <a:noFill/>
          </a:ln>
        </p:spPr>
        <p:style>
          <a:lnRef idx="0"/>
          <a:fillRef idx="0"/>
          <a:effectRef idx="0"/>
          <a:fontRef idx="minor"/>
        </p:style>
      </p:sp>
      <p:pic>
        <p:nvPicPr>
          <p:cNvPr id="351" name="Picture 3" descr=""/>
          <p:cNvPicPr/>
          <p:nvPr/>
        </p:nvPicPr>
        <p:blipFill>
          <a:blip r:embed="rId1"/>
          <a:stretch/>
        </p:blipFill>
        <p:spPr>
          <a:xfrm>
            <a:off x="974160" y="1792800"/>
            <a:ext cx="11053080" cy="48769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When not to use statistics?</a:t>
            </a:r>
            <a:endParaRPr b="0" lang="en-US" sz="4000" spc="-1" strike="noStrike">
              <a:latin typeface="Arial"/>
            </a:endParaRPr>
          </a:p>
        </p:txBody>
      </p:sp>
      <p:sp>
        <p:nvSpPr>
          <p:cNvPr id="220" name="CustomShape 2"/>
          <p:cNvSpPr/>
          <p:nvPr/>
        </p:nvSpPr>
        <p:spPr>
          <a:xfrm>
            <a:off x="1202760" y="2011680"/>
            <a:ext cx="9783360" cy="4205520"/>
          </a:xfrm>
          <a:prstGeom prst="rect">
            <a:avLst/>
          </a:prstGeom>
          <a:noFill/>
          <a:ln>
            <a:noFill/>
          </a:ln>
        </p:spPr>
        <p:style>
          <a:lnRef idx="0"/>
          <a:fillRef idx="0"/>
          <a:effectRef idx="0"/>
          <a:fontRef idx="minor"/>
        </p:style>
      </p:sp>
      <p:pic>
        <p:nvPicPr>
          <p:cNvPr id="221" name="Picture 3" descr=""/>
          <p:cNvPicPr/>
          <p:nvPr/>
        </p:nvPicPr>
        <p:blipFill>
          <a:blip r:embed="rId1"/>
          <a:stretch/>
        </p:blipFill>
        <p:spPr>
          <a:xfrm>
            <a:off x="1789920" y="2011680"/>
            <a:ext cx="8243280" cy="45090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1202760" y="284040"/>
            <a:ext cx="9783360" cy="1508040"/>
          </a:xfrm>
          <a:prstGeom prst="rect">
            <a:avLst/>
          </a:prstGeom>
          <a:noFill/>
          <a:ln>
            <a:noFill/>
          </a:ln>
        </p:spPr>
        <p:style>
          <a:lnRef idx="0"/>
          <a:fillRef idx="0"/>
          <a:effectRef idx="0"/>
          <a:fontRef idx="minor"/>
        </p:style>
      </p:sp>
      <p:sp>
        <p:nvSpPr>
          <p:cNvPr id="353" name="CustomShape 2"/>
          <p:cNvSpPr/>
          <p:nvPr/>
        </p:nvSpPr>
        <p:spPr>
          <a:xfrm>
            <a:off x="1202760" y="2011680"/>
            <a:ext cx="9783360" cy="4205520"/>
          </a:xfrm>
          <a:prstGeom prst="rect">
            <a:avLst/>
          </a:prstGeom>
          <a:noFill/>
          <a:ln>
            <a:noFill/>
          </a:ln>
        </p:spPr>
        <p:style>
          <a:lnRef idx="0"/>
          <a:fillRef idx="0"/>
          <a:effectRef idx="0"/>
          <a:fontRef idx="minor"/>
        </p:style>
      </p:sp>
      <p:pic>
        <p:nvPicPr>
          <p:cNvPr id="354" name="Picture 3" descr=""/>
          <p:cNvPicPr/>
          <p:nvPr/>
        </p:nvPicPr>
        <p:blipFill>
          <a:blip r:embed="rId1"/>
          <a:stretch/>
        </p:blipFill>
        <p:spPr>
          <a:xfrm>
            <a:off x="315720" y="1547280"/>
            <a:ext cx="11557800" cy="51339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1202760" y="284040"/>
            <a:ext cx="9783360" cy="1508040"/>
          </a:xfrm>
          <a:prstGeom prst="rect">
            <a:avLst/>
          </a:prstGeom>
          <a:noFill/>
          <a:ln>
            <a:noFill/>
          </a:ln>
        </p:spPr>
        <p:style>
          <a:lnRef idx="0"/>
          <a:fillRef idx="0"/>
          <a:effectRef idx="0"/>
          <a:fontRef idx="minor"/>
        </p:style>
      </p:sp>
      <p:sp>
        <p:nvSpPr>
          <p:cNvPr id="356" name="CustomShape 2"/>
          <p:cNvSpPr/>
          <p:nvPr/>
        </p:nvSpPr>
        <p:spPr>
          <a:xfrm>
            <a:off x="1202760" y="2011680"/>
            <a:ext cx="9783360" cy="4205520"/>
          </a:xfrm>
          <a:prstGeom prst="rect">
            <a:avLst/>
          </a:prstGeom>
          <a:noFill/>
          <a:ln>
            <a:noFill/>
          </a:ln>
        </p:spPr>
        <p:style>
          <a:lnRef idx="0"/>
          <a:fillRef idx="0"/>
          <a:effectRef idx="0"/>
          <a:fontRef idx="minor"/>
        </p:style>
      </p:sp>
      <p:pic>
        <p:nvPicPr>
          <p:cNvPr id="357" name="Picture 3" descr=""/>
          <p:cNvPicPr/>
          <p:nvPr/>
        </p:nvPicPr>
        <p:blipFill>
          <a:blip r:embed="rId1"/>
          <a:stretch/>
        </p:blipFill>
        <p:spPr>
          <a:xfrm>
            <a:off x="0" y="1509480"/>
            <a:ext cx="11230560" cy="52102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1202760" y="284040"/>
            <a:ext cx="9783360" cy="1508040"/>
          </a:xfrm>
          <a:prstGeom prst="rect">
            <a:avLst/>
          </a:prstGeom>
          <a:noFill/>
          <a:ln>
            <a:noFill/>
          </a:ln>
        </p:spPr>
        <p:style>
          <a:lnRef idx="0"/>
          <a:fillRef idx="0"/>
          <a:effectRef idx="0"/>
          <a:fontRef idx="minor"/>
        </p:style>
      </p:sp>
      <p:sp>
        <p:nvSpPr>
          <p:cNvPr id="359" name="CustomShape 2"/>
          <p:cNvSpPr/>
          <p:nvPr/>
        </p:nvSpPr>
        <p:spPr>
          <a:xfrm>
            <a:off x="1202760" y="2011680"/>
            <a:ext cx="9783360" cy="4205520"/>
          </a:xfrm>
          <a:prstGeom prst="rect">
            <a:avLst/>
          </a:prstGeom>
          <a:noFill/>
          <a:ln>
            <a:noFill/>
          </a:ln>
        </p:spPr>
        <p:style>
          <a:lnRef idx="0"/>
          <a:fillRef idx="0"/>
          <a:effectRef idx="0"/>
          <a:fontRef idx="minor"/>
        </p:style>
      </p:sp>
      <p:pic>
        <p:nvPicPr>
          <p:cNvPr id="360" name="Picture 3" descr=""/>
          <p:cNvPicPr/>
          <p:nvPr/>
        </p:nvPicPr>
        <p:blipFill>
          <a:blip r:embed="rId1"/>
          <a:stretch/>
        </p:blipFill>
        <p:spPr>
          <a:xfrm>
            <a:off x="703080" y="2778840"/>
            <a:ext cx="10783080" cy="343836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1202760" y="284040"/>
            <a:ext cx="9783360" cy="1508040"/>
          </a:xfrm>
          <a:prstGeom prst="rect">
            <a:avLst/>
          </a:prstGeom>
          <a:noFill/>
          <a:ln>
            <a:noFill/>
          </a:ln>
        </p:spPr>
        <p:style>
          <a:lnRef idx="0"/>
          <a:fillRef idx="0"/>
          <a:effectRef idx="0"/>
          <a:fontRef idx="minor"/>
        </p:style>
      </p:sp>
      <p:sp>
        <p:nvSpPr>
          <p:cNvPr id="362" name="CustomShape 2"/>
          <p:cNvSpPr/>
          <p:nvPr/>
        </p:nvSpPr>
        <p:spPr>
          <a:xfrm>
            <a:off x="1202760" y="2011680"/>
            <a:ext cx="9783360" cy="4205520"/>
          </a:xfrm>
          <a:prstGeom prst="rect">
            <a:avLst/>
          </a:prstGeom>
          <a:noFill/>
          <a:ln>
            <a:noFill/>
          </a:ln>
        </p:spPr>
        <p:style>
          <a:lnRef idx="0"/>
          <a:fillRef idx="0"/>
          <a:effectRef idx="0"/>
          <a:fontRef idx="minor"/>
        </p:style>
      </p:sp>
      <p:pic>
        <p:nvPicPr>
          <p:cNvPr id="363" name="Picture 3" descr=""/>
          <p:cNvPicPr/>
          <p:nvPr/>
        </p:nvPicPr>
        <p:blipFill>
          <a:blip r:embed="rId1"/>
          <a:stretch/>
        </p:blipFill>
        <p:spPr>
          <a:xfrm>
            <a:off x="1071000" y="2190600"/>
            <a:ext cx="10049400" cy="247608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1202760" y="284040"/>
            <a:ext cx="9783360" cy="1508040"/>
          </a:xfrm>
          <a:prstGeom prst="rect">
            <a:avLst/>
          </a:prstGeom>
          <a:noFill/>
          <a:ln>
            <a:noFill/>
          </a:ln>
        </p:spPr>
        <p:style>
          <a:lnRef idx="0"/>
          <a:fillRef idx="0"/>
          <a:effectRef idx="0"/>
          <a:fontRef idx="minor"/>
        </p:style>
      </p:sp>
      <p:sp>
        <p:nvSpPr>
          <p:cNvPr id="365" name="CustomShape 2"/>
          <p:cNvSpPr/>
          <p:nvPr/>
        </p:nvSpPr>
        <p:spPr>
          <a:xfrm>
            <a:off x="1202760" y="2011680"/>
            <a:ext cx="9783360" cy="4205520"/>
          </a:xfrm>
          <a:prstGeom prst="rect">
            <a:avLst/>
          </a:prstGeom>
          <a:noFill/>
          <a:ln>
            <a:noFill/>
          </a:ln>
        </p:spPr>
        <p:style>
          <a:lnRef idx="0"/>
          <a:fillRef idx="0"/>
          <a:effectRef idx="0"/>
          <a:fontRef idx="minor"/>
        </p:style>
      </p:sp>
      <p:pic>
        <p:nvPicPr>
          <p:cNvPr id="366" name="Picture 3" descr=""/>
          <p:cNvPicPr/>
          <p:nvPr/>
        </p:nvPicPr>
        <p:blipFill>
          <a:blip r:embed="rId1"/>
          <a:stretch/>
        </p:blipFill>
        <p:spPr>
          <a:xfrm>
            <a:off x="1547280" y="2833560"/>
            <a:ext cx="9096840" cy="1190160"/>
          </a:xfrm>
          <a:prstGeom prst="rect">
            <a:avLst/>
          </a:prstGeom>
          <a:ln>
            <a:noFill/>
          </a:ln>
        </p:spPr>
      </p:pic>
      <p:sp>
        <p:nvSpPr>
          <p:cNvPr id="367" name="CustomShape 3"/>
          <p:cNvSpPr/>
          <p:nvPr/>
        </p:nvSpPr>
        <p:spPr>
          <a:xfrm>
            <a:off x="5508360" y="4752000"/>
            <a:ext cx="24030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Any redundancy?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1202760" y="284040"/>
            <a:ext cx="9783360" cy="1508040"/>
          </a:xfrm>
          <a:prstGeom prst="rect">
            <a:avLst/>
          </a:prstGeom>
          <a:noFill/>
          <a:ln>
            <a:noFill/>
          </a:ln>
        </p:spPr>
        <p:style>
          <a:lnRef idx="0"/>
          <a:fillRef idx="0"/>
          <a:effectRef idx="0"/>
          <a:fontRef idx="minor"/>
        </p:style>
      </p:sp>
      <p:sp>
        <p:nvSpPr>
          <p:cNvPr id="369" name="CustomShape 2"/>
          <p:cNvSpPr/>
          <p:nvPr/>
        </p:nvSpPr>
        <p:spPr>
          <a:xfrm>
            <a:off x="1202760" y="2011680"/>
            <a:ext cx="9783360" cy="4205520"/>
          </a:xfrm>
          <a:prstGeom prst="rect">
            <a:avLst/>
          </a:prstGeom>
          <a:noFill/>
          <a:ln>
            <a:noFill/>
          </a:ln>
        </p:spPr>
        <p:style>
          <a:lnRef idx="0"/>
          <a:fillRef idx="0"/>
          <a:effectRef idx="0"/>
          <a:fontRef idx="minor"/>
        </p:style>
      </p:sp>
      <p:pic>
        <p:nvPicPr>
          <p:cNvPr id="370" name="Picture 3" descr=""/>
          <p:cNvPicPr/>
          <p:nvPr/>
        </p:nvPicPr>
        <p:blipFill>
          <a:blip r:embed="rId1"/>
          <a:stretch/>
        </p:blipFill>
        <p:spPr>
          <a:xfrm>
            <a:off x="1547280" y="2833560"/>
            <a:ext cx="9096840" cy="1190160"/>
          </a:xfrm>
          <a:prstGeom prst="rect">
            <a:avLst/>
          </a:prstGeom>
          <a:ln>
            <a:noFill/>
          </a:ln>
        </p:spPr>
      </p:pic>
      <p:sp>
        <p:nvSpPr>
          <p:cNvPr id="371" name="CustomShape 3"/>
          <p:cNvSpPr/>
          <p:nvPr/>
        </p:nvSpPr>
        <p:spPr>
          <a:xfrm>
            <a:off x="4893120" y="4114800"/>
            <a:ext cx="24030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Any redundancy?</a:t>
            </a:r>
            <a:endParaRPr b="0" lang="en-US" sz="1800" spc="-1" strike="noStrike">
              <a:latin typeface="Arial"/>
            </a:endParaRPr>
          </a:p>
        </p:txBody>
      </p:sp>
      <p:pic>
        <p:nvPicPr>
          <p:cNvPr id="372" name="Picture 5" descr=""/>
          <p:cNvPicPr/>
          <p:nvPr/>
        </p:nvPicPr>
        <p:blipFill>
          <a:blip r:embed="rId2"/>
          <a:stretch/>
        </p:blipFill>
        <p:spPr>
          <a:xfrm>
            <a:off x="1879920" y="4667040"/>
            <a:ext cx="9106560" cy="1075680"/>
          </a:xfrm>
          <a:prstGeom prst="rect">
            <a:avLst/>
          </a:prstGeom>
          <a:ln>
            <a:noFill/>
          </a:ln>
        </p:spPr>
      </p:pic>
      <p:pic>
        <p:nvPicPr>
          <p:cNvPr id="373" name="Picture 6" descr=""/>
          <p:cNvPicPr/>
          <p:nvPr/>
        </p:nvPicPr>
        <p:blipFill>
          <a:blip r:embed="rId3"/>
          <a:stretch/>
        </p:blipFill>
        <p:spPr>
          <a:xfrm>
            <a:off x="3017520" y="5926320"/>
            <a:ext cx="3466800" cy="8568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Love redundancy </a:t>
            </a:r>
            <a:r>
              <a:rPr b="0" lang="en-US" sz="4000" spc="-1" strike="noStrike" cap="all">
                <a:solidFill>
                  <a:srgbClr val="ffffff"/>
                </a:solidFill>
                <a:latin typeface="Wingdings"/>
              </a:rPr>
              <a:t></a:t>
            </a:r>
            <a:r>
              <a:rPr b="0" lang="en-US" sz="4000" spc="-1" strike="noStrike" cap="all">
                <a:solidFill>
                  <a:srgbClr val="ffffff"/>
                </a:solidFill>
                <a:latin typeface="Corbel"/>
              </a:rPr>
              <a:t> </a:t>
            </a:r>
            <a:r>
              <a:rPr b="0" lang="en-US" sz="4000" spc="-1" strike="noStrike" cap="all">
                <a:solidFill>
                  <a:srgbClr val="ffffff"/>
                </a:solidFill>
                <a:latin typeface="Corbel"/>
              </a:rPr>
              <a:t>	</a:t>
            </a:r>
            <a:endParaRPr b="0" lang="en-US" sz="4000" spc="-1" strike="noStrike">
              <a:latin typeface="Arial"/>
            </a:endParaRPr>
          </a:p>
        </p:txBody>
      </p:sp>
      <p:sp>
        <p:nvSpPr>
          <p:cNvPr id="375" name="CustomShape 2"/>
          <p:cNvSpPr/>
          <p:nvPr/>
        </p:nvSpPr>
        <p:spPr>
          <a:xfrm>
            <a:off x="1202760" y="2011680"/>
            <a:ext cx="9783360" cy="4205520"/>
          </a:xfrm>
          <a:prstGeom prst="rect">
            <a:avLst/>
          </a:prstGeom>
          <a:noFill/>
          <a:ln>
            <a:noFill/>
          </a:ln>
        </p:spPr>
        <p:style>
          <a:lnRef idx="0"/>
          <a:fillRef idx="0"/>
          <a:effectRef idx="0"/>
          <a:fontRef idx="minor"/>
        </p:style>
      </p:sp>
      <p:pic>
        <p:nvPicPr>
          <p:cNvPr id="376" name="Picture 3" descr=""/>
          <p:cNvPicPr/>
          <p:nvPr/>
        </p:nvPicPr>
        <p:blipFill>
          <a:blip r:embed="rId1"/>
          <a:stretch/>
        </p:blipFill>
        <p:spPr>
          <a:xfrm>
            <a:off x="1547280" y="2833560"/>
            <a:ext cx="9096840" cy="1190160"/>
          </a:xfrm>
          <a:prstGeom prst="rect">
            <a:avLst/>
          </a:prstGeom>
          <a:ln>
            <a:noFill/>
          </a:ln>
        </p:spPr>
      </p:pic>
      <p:sp>
        <p:nvSpPr>
          <p:cNvPr id="377" name="CustomShape 3"/>
          <p:cNvSpPr/>
          <p:nvPr/>
        </p:nvSpPr>
        <p:spPr>
          <a:xfrm>
            <a:off x="4893120" y="4114800"/>
            <a:ext cx="24030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Any redundancy?</a:t>
            </a:r>
            <a:endParaRPr b="0" lang="en-US" sz="1800" spc="-1" strike="noStrike">
              <a:latin typeface="Arial"/>
            </a:endParaRPr>
          </a:p>
        </p:txBody>
      </p:sp>
      <p:pic>
        <p:nvPicPr>
          <p:cNvPr id="378" name="Picture 5" descr=""/>
          <p:cNvPicPr/>
          <p:nvPr/>
        </p:nvPicPr>
        <p:blipFill>
          <a:blip r:embed="rId2"/>
          <a:stretch/>
        </p:blipFill>
        <p:spPr>
          <a:xfrm>
            <a:off x="1879920" y="4667040"/>
            <a:ext cx="9106560" cy="107568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Try it yourself</a:t>
            </a:r>
            <a:endParaRPr b="0" lang="en-US" sz="4000" spc="-1" strike="noStrike">
              <a:latin typeface="Arial"/>
            </a:endParaRPr>
          </a:p>
        </p:txBody>
      </p:sp>
      <p:sp>
        <p:nvSpPr>
          <p:cNvPr id="380" name="CustomShape 2"/>
          <p:cNvSpPr/>
          <p:nvPr/>
        </p:nvSpPr>
        <p:spPr>
          <a:xfrm>
            <a:off x="1202760" y="2011680"/>
            <a:ext cx="9783360" cy="4205520"/>
          </a:xfrm>
          <a:prstGeom prst="rect">
            <a:avLst/>
          </a:prstGeom>
          <a:noFill/>
          <a:ln>
            <a:noFill/>
          </a:ln>
        </p:spPr>
        <p:style>
          <a:lnRef idx="0"/>
          <a:fillRef idx="0"/>
          <a:effectRef idx="0"/>
          <a:fontRef idx="minor"/>
        </p:style>
      </p:sp>
      <p:pic>
        <p:nvPicPr>
          <p:cNvPr id="381" name="Picture 4" descr=""/>
          <p:cNvPicPr/>
          <p:nvPr/>
        </p:nvPicPr>
        <p:blipFill>
          <a:blip r:embed="rId1"/>
          <a:stretch/>
        </p:blipFill>
        <p:spPr>
          <a:xfrm>
            <a:off x="343080" y="1379520"/>
            <a:ext cx="5581800" cy="3943080"/>
          </a:xfrm>
          <a:prstGeom prst="rect">
            <a:avLst/>
          </a:prstGeom>
          <a:ln>
            <a:noFill/>
          </a:ln>
        </p:spPr>
      </p:pic>
      <p:pic>
        <p:nvPicPr>
          <p:cNvPr id="382" name="Picture 3" descr=""/>
          <p:cNvPicPr/>
          <p:nvPr/>
        </p:nvPicPr>
        <p:blipFill>
          <a:blip r:embed="rId2"/>
          <a:stretch/>
        </p:blipFill>
        <p:spPr>
          <a:xfrm>
            <a:off x="6293160" y="1353240"/>
            <a:ext cx="5553000" cy="4181400"/>
          </a:xfrm>
          <a:prstGeom prst="rect">
            <a:avLst/>
          </a:prstGeom>
          <a:ln>
            <a:noFill/>
          </a:ln>
        </p:spPr>
      </p:pic>
      <p:sp>
        <p:nvSpPr>
          <p:cNvPr id="383" name="CustomShape 3"/>
          <p:cNvSpPr/>
          <p:nvPr/>
        </p:nvSpPr>
        <p:spPr>
          <a:xfrm>
            <a:off x="7392960" y="5956200"/>
            <a:ext cx="410544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P(love c | no love 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solution</a:t>
            </a:r>
            <a:endParaRPr b="0" lang="en-US" sz="4000" spc="-1" strike="noStrike">
              <a:latin typeface="Arial"/>
            </a:endParaRPr>
          </a:p>
        </p:txBody>
      </p:sp>
      <p:sp>
        <p:nvSpPr>
          <p:cNvPr id="385" name="CustomShape 2"/>
          <p:cNvSpPr/>
          <p:nvPr/>
        </p:nvSpPr>
        <p:spPr>
          <a:xfrm>
            <a:off x="1202760" y="2011680"/>
            <a:ext cx="9783360" cy="4205520"/>
          </a:xfrm>
          <a:prstGeom prst="rect">
            <a:avLst/>
          </a:prstGeom>
          <a:noFill/>
          <a:ln>
            <a:noFill/>
          </a:ln>
        </p:spPr>
        <p:style>
          <a:lnRef idx="0"/>
          <a:fillRef idx="0"/>
          <a:effectRef idx="0"/>
          <a:fontRef idx="minor"/>
        </p:style>
      </p:sp>
      <p:pic>
        <p:nvPicPr>
          <p:cNvPr id="386" name="Picture 4" descr=""/>
          <p:cNvPicPr/>
          <p:nvPr/>
        </p:nvPicPr>
        <p:blipFill>
          <a:blip r:embed="rId1"/>
          <a:stretch/>
        </p:blipFill>
        <p:spPr>
          <a:xfrm>
            <a:off x="343080" y="1379520"/>
            <a:ext cx="5581800" cy="3943080"/>
          </a:xfrm>
          <a:prstGeom prst="rect">
            <a:avLst/>
          </a:prstGeom>
          <a:ln>
            <a:noFill/>
          </a:ln>
        </p:spPr>
      </p:pic>
      <p:pic>
        <p:nvPicPr>
          <p:cNvPr id="387" name="Picture 3" descr=""/>
          <p:cNvPicPr/>
          <p:nvPr/>
        </p:nvPicPr>
        <p:blipFill>
          <a:blip r:embed="rId2"/>
          <a:stretch/>
        </p:blipFill>
        <p:spPr>
          <a:xfrm>
            <a:off x="6293160" y="1353240"/>
            <a:ext cx="5553000" cy="4181400"/>
          </a:xfrm>
          <a:prstGeom prst="rect">
            <a:avLst/>
          </a:prstGeom>
          <a:ln>
            <a:noFill/>
          </a:ln>
        </p:spPr>
      </p:pic>
      <p:sp>
        <p:nvSpPr>
          <p:cNvPr id="388" name="CustomShape 3"/>
          <p:cNvSpPr/>
          <p:nvPr/>
        </p:nvSpPr>
        <p:spPr>
          <a:xfrm>
            <a:off x="797040" y="6033240"/>
            <a:ext cx="527292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P(love c | no love s) = 4/7</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1202760" y="284040"/>
            <a:ext cx="9783360" cy="1508040"/>
          </a:xfrm>
          <a:prstGeom prst="rect">
            <a:avLst/>
          </a:prstGeom>
          <a:noFill/>
          <a:ln>
            <a:noFill/>
          </a:ln>
        </p:spPr>
        <p:style>
          <a:lnRef idx="0"/>
          <a:fillRef idx="0"/>
          <a:effectRef idx="0"/>
          <a:fontRef idx="minor"/>
        </p:style>
      </p:sp>
      <p:sp>
        <p:nvSpPr>
          <p:cNvPr id="390" name="CustomShape 2"/>
          <p:cNvSpPr/>
          <p:nvPr/>
        </p:nvSpPr>
        <p:spPr>
          <a:xfrm>
            <a:off x="1202760" y="2011680"/>
            <a:ext cx="9783360" cy="4205520"/>
          </a:xfrm>
          <a:prstGeom prst="rect">
            <a:avLst/>
          </a:prstGeom>
          <a:noFill/>
          <a:ln>
            <a:noFill/>
          </a:ln>
        </p:spPr>
        <p:style>
          <a:lnRef idx="0"/>
          <a:fillRef idx="0"/>
          <a:effectRef idx="0"/>
          <a:fontRef idx="minor"/>
        </p:style>
      </p:sp>
      <p:pic>
        <p:nvPicPr>
          <p:cNvPr id="391" name="Picture 4" descr=""/>
          <p:cNvPicPr/>
          <p:nvPr/>
        </p:nvPicPr>
        <p:blipFill>
          <a:blip r:embed="rId1"/>
          <a:stretch/>
        </p:blipFill>
        <p:spPr>
          <a:xfrm>
            <a:off x="188640" y="1910520"/>
            <a:ext cx="11811960" cy="48196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Different colors? </a:t>
            </a:r>
            <a:endParaRPr b="0" lang="en-US" sz="4000" spc="-1" strike="noStrike">
              <a:latin typeface="Arial"/>
            </a:endParaRPr>
          </a:p>
        </p:txBody>
      </p:sp>
      <p:sp>
        <p:nvSpPr>
          <p:cNvPr id="223" name="CustomShape 2"/>
          <p:cNvSpPr/>
          <p:nvPr/>
        </p:nvSpPr>
        <p:spPr>
          <a:xfrm>
            <a:off x="1202760" y="2011680"/>
            <a:ext cx="9783360" cy="4205520"/>
          </a:xfrm>
          <a:prstGeom prst="rect">
            <a:avLst/>
          </a:prstGeom>
          <a:noFill/>
          <a:ln>
            <a:noFill/>
          </a:ln>
        </p:spPr>
        <p:style>
          <a:lnRef idx="0"/>
          <a:fillRef idx="0"/>
          <a:effectRef idx="0"/>
          <a:fontRef idx="minor"/>
        </p:style>
      </p:sp>
      <p:pic>
        <p:nvPicPr>
          <p:cNvPr id="224" name="Picture 3" descr=""/>
          <p:cNvPicPr/>
          <p:nvPr/>
        </p:nvPicPr>
        <p:blipFill>
          <a:blip r:embed="rId1"/>
          <a:stretch/>
        </p:blipFill>
        <p:spPr>
          <a:xfrm>
            <a:off x="544680" y="1776600"/>
            <a:ext cx="10971360" cy="508068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2" name="Picture 4" descr=""/>
          <p:cNvPicPr/>
          <p:nvPr/>
        </p:nvPicPr>
        <p:blipFill>
          <a:blip r:embed="rId1"/>
          <a:stretch/>
        </p:blipFill>
        <p:spPr>
          <a:xfrm>
            <a:off x="1202400" y="2491200"/>
            <a:ext cx="9783360" cy="3245760"/>
          </a:xfrm>
          <a:prstGeom prst="rect">
            <a:avLst/>
          </a:prstGeom>
          <a:ln>
            <a:noFill/>
          </a:ln>
        </p:spPr>
      </p:pic>
      <p:sp>
        <p:nvSpPr>
          <p:cNvPr id="393" name="CustomShape 1"/>
          <p:cNvSpPr/>
          <p:nvPr/>
        </p:nvSpPr>
        <p:spPr>
          <a:xfrm>
            <a:off x="1204200" y="284040"/>
            <a:ext cx="9783360" cy="1508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4000" spc="-1" strike="noStrike">
                <a:solidFill>
                  <a:srgbClr val="ffffff"/>
                </a:solidFill>
                <a:latin typeface="Corbel"/>
              </a:rPr>
              <a:t>That easy?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1202760" y="284040"/>
            <a:ext cx="9783360" cy="1508040"/>
          </a:xfrm>
          <a:prstGeom prst="rect">
            <a:avLst/>
          </a:prstGeom>
          <a:noFill/>
          <a:ln>
            <a:noFill/>
          </a:ln>
        </p:spPr>
        <p:style>
          <a:lnRef idx="0"/>
          <a:fillRef idx="0"/>
          <a:effectRef idx="0"/>
          <a:fontRef idx="minor"/>
        </p:style>
      </p:sp>
      <p:sp>
        <p:nvSpPr>
          <p:cNvPr id="395" name="CustomShape 2"/>
          <p:cNvSpPr/>
          <p:nvPr/>
        </p:nvSpPr>
        <p:spPr>
          <a:xfrm>
            <a:off x="1202760" y="2011680"/>
            <a:ext cx="9783360" cy="4205520"/>
          </a:xfrm>
          <a:prstGeom prst="rect">
            <a:avLst/>
          </a:prstGeom>
          <a:noFill/>
          <a:ln>
            <a:noFill/>
          </a:ln>
        </p:spPr>
        <p:style>
          <a:lnRef idx="0"/>
          <a:fillRef idx="0"/>
          <a:effectRef idx="0"/>
          <a:fontRef idx="minor"/>
        </p:style>
      </p:sp>
      <p:pic>
        <p:nvPicPr>
          <p:cNvPr id="396" name="Picture Placeholder 3" descr=""/>
          <p:cNvPicPr/>
          <p:nvPr/>
        </p:nvPicPr>
        <p:blipFill>
          <a:blip r:embed="rId1"/>
          <a:stretch/>
        </p:blipFill>
        <p:spPr>
          <a:xfrm>
            <a:off x="10640880" y="166680"/>
            <a:ext cx="1550160" cy="1107360"/>
          </a:xfrm>
          <a:prstGeom prst="rect">
            <a:avLst/>
          </a:prstGeom>
          <a:ln>
            <a:noFill/>
          </a:ln>
        </p:spPr>
      </p:pic>
      <p:pic>
        <p:nvPicPr>
          <p:cNvPr id="397" name="Picture 4" descr=""/>
          <p:cNvPicPr/>
          <p:nvPr/>
        </p:nvPicPr>
        <p:blipFill>
          <a:blip r:embed="rId2"/>
          <a:stretch/>
        </p:blipFill>
        <p:spPr>
          <a:xfrm>
            <a:off x="1370880" y="2157120"/>
            <a:ext cx="9449280" cy="25426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More info?</a:t>
            </a:r>
            <a:endParaRPr b="0" lang="en-US" sz="4000" spc="-1" strike="noStrike">
              <a:latin typeface="Arial"/>
            </a:endParaRPr>
          </a:p>
        </p:txBody>
      </p:sp>
      <p:sp>
        <p:nvSpPr>
          <p:cNvPr id="399" name="CustomShape 2"/>
          <p:cNvSpPr/>
          <p:nvPr/>
        </p:nvSpPr>
        <p:spPr>
          <a:xfrm>
            <a:off x="1202760" y="2011680"/>
            <a:ext cx="9783360" cy="4205520"/>
          </a:xfrm>
          <a:prstGeom prst="rect">
            <a:avLst/>
          </a:prstGeom>
          <a:noFill/>
          <a:ln>
            <a:noFill/>
          </a:ln>
        </p:spPr>
        <p:style>
          <a:lnRef idx="0"/>
          <a:fillRef idx="0"/>
          <a:effectRef idx="0"/>
          <a:fontRef idx="minor"/>
        </p:style>
      </p:sp>
      <p:pic>
        <p:nvPicPr>
          <p:cNvPr id="400" name="Picture 3" descr=""/>
          <p:cNvPicPr/>
          <p:nvPr/>
        </p:nvPicPr>
        <p:blipFill>
          <a:blip r:embed="rId1"/>
          <a:stretch/>
        </p:blipFill>
        <p:spPr>
          <a:xfrm>
            <a:off x="3036960" y="2817000"/>
            <a:ext cx="6115320" cy="340020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Bayes exercise </a:t>
            </a:r>
            <a:endParaRPr b="0" lang="en-US" sz="4000" spc="-1" strike="noStrike">
              <a:latin typeface="Arial"/>
            </a:endParaRPr>
          </a:p>
        </p:txBody>
      </p:sp>
      <p:sp>
        <p:nvSpPr>
          <p:cNvPr id="40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 case study with Conditional probability | Kaggle</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www.kaggle.com/lakshya91/a-case-study-with-conditional-probability</a:t>
            </a:r>
            <a:r>
              <a:rPr b="0" lang="en-US" sz="2200" spc="-1" strike="noStrike">
                <a:solidFill>
                  <a:srgbClr val="ffffff"/>
                </a:solidFill>
                <a:latin typeface="Corbel"/>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Check notebook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Check dataset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Explore kaggle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Project</a:t>
            </a:r>
            <a:endParaRPr b="0" lang="en-US" sz="4000" spc="-1" strike="noStrike">
              <a:latin typeface="Arial"/>
            </a:endParaRPr>
          </a:p>
        </p:txBody>
      </p:sp>
      <p:sp>
        <p:nvSpPr>
          <p:cNvPr id="404" name="CustomShape 2"/>
          <p:cNvSpPr/>
          <p:nvPr/>
        </p:nvSpPr>
        <p:spPr>
          <a:xfrm>
            <a:off x="1202760" y="2011680"/>
            <a:ext cx="9783360" cy="4205520"/>
          </a:xfrm>
          <a:prstGeom prst="rect">
            <a:avLst/>
          </a:prstGeom>
          <a:noFill/>
          <a:ln>
            <a:noFill/>
          </a:ln>
        </p:spPr>
        <p:style>
          <a:lnRef idx="0"/>
          <a:fillRef idx="0"/>
          <a:effectRef idx="0"/>
          <a:fontRef idx="minor"/>
        </p:style>
      </p:sp>
      <p:pic>
        <p:nvPicPr>
          <p:cNvPr id="405" name="Picture 3_3" descr=""/>
          <p:cNvPicPr/>
          <p:nvPr/>
        </p:nvPicPr>
        <p:blipFill>
          <a:blip r:embed="rId1"/>
          <a:stretch/>
        </p:blipFill>
        <p:spPr>
          <a:xfrm>
            <a:off x="599040" y="2820960"/>
            <a:ext cx="10048320" cy="298224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1202760" y="284040"/>
            <a:ext cx="9783360" cy="1508040"/>
          </a:xfrm>
          <a:prstGeom prst="rect">
            <a:avLst/>
          </a:prstGeom>
          <a:noFill/>
          <a:ln>
            <a:noFill/>
          </a:ln>
        </p:spPr>
        <p:style>
          <a:lnRef idx="0"/>
          <a:fillRef idx="0"/>
          <a:effectRef idx="0"/>
          <a:fontRef idx="minor"/>
        </p:style>
      </p:sp>
      <p:sp>
        <p:nvSpPr>
          <p:cNvPr id="407" name="CustomShape 2"/>
          <p:cNvSpPr/>
          <p:nvPr/>
        </p:nvSpPr>
        <p:spPr>
          <a:xfrm>
            <a:off x="1202760" y="2011680"/>
            <a:ext cx="9783360" cy="4205520"/>
          </a:xfrm>
          <a:prstGeom prst="rect">
            <a:avLst/>
          </a:prstGeom>
          <a:noFill/>
          <a:ln>
            <a:noFill/>
          </a:ln>
        </p:spPr>
        <p:style>
          <a:lnRef idx="0"/>
          <a:fillRef idx="0"/>
          <a:effectRef idx="0"/>
          <a:fontRef idx="minor"/>
        </p:style>
      </p:sp>
      <p:pic>
        <p:nvPicPr>
          <p:cNvPr id="408" name="Picture 3_0" descr=""/>
          <p:cNvPicPr/>
          <p:nvPr/>
        </p:nvPicPr>
        <p:blipFill>
          <a:blip r:embed="rId1"/>
          <a:stretch/>
        </p:blipFill>
        <p:spPr>
          <a:xfrm>
            <a:off x="1202760" y="3067560"/>
            <a:ext cx="2666520" cy="332640"/>
          </a:xfrm>
          <a:prstGeom prst="rect">
            <a:avLst/>
          </a:prstGeom>
          <a:ln>
            <a:noFill/>
          </a:ln>
        </p:spPr>
      </p:pic>
      <p:pic>
        <p:nvPicPr>
          <p:cNvPr id="409" name="Picture 4_18" descr=""/>
          <p:cNvPicPr/>
          <p:nvPr/>
        </p:nvPicPr>
        <p:blipFill>
          <a:blip r:embed="rId2"/>
          <a:stretch/>
        </p:blipFill>
        <p:spPr>
          <a:xfrm>
            <a:off x="1202760" y="4123800"/>
            <a:ext cx="2104560" cy="332640"/>
          </a:xfrm>
          <a:prstGeom prst="rect">
            <a:avLst/>
          </a:prstGeom>
          <a:ln>
            <a:noFill/>
          </a:ln>
        </p:spPr>
      </p:pic>
      <p:pic>
        <p:nvPicPr>
          <p:cNvPr id="410" name="Picture 5_2" descr=""/>
          <p:cNvPicPr/>
          <p:nvPr/>
        </p:nvPicPr>
        <p:blipFill>
          <a:blip r:embed="rId3"/>
          <a:stretch/>
        </p:blipFill>
        <p:spPr>
          <a:xfrm>
            <a:off x="1202760" y="5119560"/>
            <a:ext cx="2571480" cy="323280"/>
          </a:xfrm>
          <a:prstGeom prst="rect">
            <a:avLst/>
          </a:prstGeom>
          <a:ln>
            <a:noFill/>
          </a:ln>
        </p:spPr>
      </p:pic>
      <p:pic>
        <p:nvPicPr>
          <p:cNvPr id="411" name="Picture 6_2" descr=""/>
          <p:cNvPicPr/>
          <p:nvPr/>
        </p:nvPicPr>
        <p:blipFill>
          <a:blip r:embed="rId4"/>
          <a:stretch/>
        </p:blipFill>
        <p:spPr>
          <a:xfrm>
            <a:off x="5843520" y="3104280"/>
            <a:ext cx="4447800" cy="351000"/>
          </a:xfrm>
          <a:prstGeom prst="rect">
            <a:avLst/>
          </a:prstGeom>
          <a:ln>
            <a:noFill/>
          </a:ln>
        </p:spPr>
      </p:pic>
      <p:pic>
        <p:nvPicPr>
          <p:cNvPr id="412" name="Picture 7_2" descr=""/>
          <p:cNvPicPr/>
          <p:nvPr/>
        </p:nvPicPr>
        <p:blipFill>
          <a:blip r:embed="rId5"/>
          <a:stretch/>
        </p:blipFill>
        <p:spPr>
          <a:xfrm>
            <a:off x="5843520" y="4049640"/>
            <a:ext cx="3200040" cy="294480"/>
          </a:xfrm>
          <a:prstGeom prst="rect">
            <a:avLst/>
          </a:prstGeom>
          <a:ln>
            <a:noFill/>
          </a:ln>
        </p:spPr>
      </p:pic>
      <p:pic>
        <p:nvPicPr>
          <p:cNvPr id="413" name="Picture 8_1" descr=""/>
          <p:cNvPicPr/>
          <p:nvPr/>
        </p:nvPicPr>
        <p:blipFill>
          <a:blip r:embed="rId6"/>
          <a:stretch/>
        </p:blipFill>
        <p:spPr>
          <a:xfrm>
            <a:off x="5794560" y="4938480"/>
            <a:ext cx="5010120" cy="34236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1202760" y="284040"/>
            <a:ext cx="9783360" cy="1508040"/>
          </a:xfrm>
          <a:prstGeom prst="rect">
            <a:avLst/>
          </a:prstGeom>
          <a:noFill/>
          <a:ln>
            <a:noFill/>
          </a:ln>
        </p:spPr>
        <p:style>
          <a:lnRef idx="0"/>
          <a:fillRef idx="0"/>
          <a:effectRef idx="0"/>
          <a:fontRef idx="minor"/>
        </p:style>
      </p:sp>
      <p:sp>
        <p:nvSpPr>
          <p:cNvPr id="415" name="CustomShape 2"/>
          <p:cNvSpPr/>
          <p:nvPr/>
        </p:nvSpPr>
        <p:spPr>
          <a:xfrm>
            <a:off x="1202760" y="2011680"/>
            <a:ext cx="9783360" cy="4205520"/>
          </a:xfrm>
          <a:prstGeom prst="rect">
            <a:avLst/>
          </a:prstGeom>
          <a:noFill/>
          <a:ln>
            <a:noFill/>
          </a:ln>
        </p:spPr>
        <p:style>
          <a:lnRef idx="0"/>
          <a:fillRef idx="0"/>
          <a:effectRef idx="0"/>
          <a:fontRef idx="minor"/>
        </p:style>
      </p:sp>
      <p:pic>
        <p:nvPicPr>
          <p:cNvPr id="416" name="Picture 3_4" descr=""/>
          <p:cNvPicPr/>
          <p:nvPr/>
        </p:nvPicPr>
        <p:blipFill>
          <a:blip r:embed="rId1"/>
          <a:stretch/>
        </p:blipFill>
        <p:spPr>
          <a:xfrm>
            <a:off x="1386360" y="2484000"/>
            <a:ext cx="5372280" cy="332640"/>
          </a:xfrm>
          <a:prstGeom prst="rect">
            <a:avLst/>
          </a:prstGeom>
          <a:ln>
            <a:noFill/>
          </a:ln>
        </p:spPr>
      </p:pic>
      <p:pic>
        <p:nvPicPr>
          <p:cNvPr id="417" name="Picture 4_20" descr=""/>
          <p:cNvPicPr/>
          <p:nvPr/>
        </p:nvPicPr>
        <p:blipFill>
          <a:blip r:embed="rId2"/>
          <a:stretch/>
        </p:blipFill>
        <p:spPr>
          <a:xfrm>
            <a:off x="1386360" y="3288240"/>
            <a:ext cx="5353200" cy="408960"/>
          </a:xfrm>
          <a:prstGeom prst="rect">
            <a:avLst/>
          </a:prstGeom>
          <a:ln>
            <a:noFill/>
          </a:ln>
        </p:spPr>
      </p:pic>
      <p:pic>
        <p:nvPicPr>
          <p:cNvPr id="418" name="Picture 5_4" descr=""/>
          <p:cNvPicPr/>
          <p:nvPr/>
        </p:nvPicPr>
        <p:blipFill>
          <a:blip r:embed="rId3"/>
          <a:stretch/>
        </p:blipFill>
        <p:spPr>
          <a:xfrm>
            <a:off x="1386360" y="4372200"/>
            <a:ext cx="3943080" cy="389880"/>
          </a:xfrm>
          <a:prstGeom prst="rect">
            <a:avLst/>
          </a:prstGeom>
          <a:ln>
            <a:noFill/>
          </a:ln>
        </p:spPr>
      </p:pic>
      <p:sp>
        <p:nvSpPr>
          <p:cNvPr id="419" name="CustomShape 3"/>
          <p:cNvSpPr/>
          <p:nvPr/>
        </p:nvSpPr>
        <p:spPr>
          <a:xfrm>
            <a:off x="5609880" y="5501160"/>
            <a:ext cx="574092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ea typeface="DejaVu Sans"/>
                <a:hlinkClick r:id="rId4"/>
              </a:rPr>
              <a:t>https://review.udacity.com/#!/</a:t>
            </a:r>
            <a:r>
              <a:rPr b="0" lang="en-US" sz="1800" spc="-1" strike="noStrike" u="sng">
                <a:solidFill>
                  <a:srgbClr val="6eac1c"/>
                </a:solidFill>
                <a:uFillTx/>
                <a:latin typeface="Corbel"/>
                <a:ea typeface="DejaVu Sans"/>
                <a:hlinkClick r:id="rId5"/>
              </a:rPr>
              <a:t>rubrics/1214/view</a:t>
            </a:r>
            <a:r>
              <a:rPr b="0" lang="en-US" sz="1800" spc="-1" strike="noStrike">
                <a:solidFill>
                  <a:srgbClr val="ffffff"/>
                </a:solidFill>
                <a:latin typeface="Corbe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Alternative solution</a:t>
            </a:r>
            <a:endParaRPr b="0" lang="en-US" sz="4000" spc="-1" strike="noStrike">
              <a:latin typeface="Arial"/>
            </a:endParaRPr>
          </a:p>
        </p:txBody>
      </p:sp>
      <p:sp>
        <p:nvSpPr>
          <p:cNvPr id="42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Notebooks for udacity execises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But before this, can our life be easier with NB?</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://medium.com/@</a:t>
            </a:r>
            <a:r>
              <a:rPr b="0" lang="en-US" sz="2200" spc="-1" strike="noStrike" u="sng">
                <a:solidFill>
                  <a:srgbClr val="6eac1c"/>
                </a:solidFill>
                <a:uFillTx/>
                <a:latin typeface="Corbel"/>
                <a:hlinkClick r:id="rId3"/>
              </a:rPr>
              <a:t>maxtingle/10-jupyter-notebook-extensions-making-my-lyfe-easier-f40139a334ce</a:t>
            </a:r>
            <a:r>
              <a:rPr b="0" lang="en-US" sz="2200" spc="-1" strike="noStrike">
                <a:solidFill>
                  <a:srgbClr val="ffffff"/>
                </a:solidFill>
                <a:latin typeface="Corbe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Bomb on plane </a:t>
            </a:r>
            <a:endParaRPr b="0" lang="en-US" sz="4000" spc="-1" strike="noStrike">
              <a:latin typeface="Arial"/>
            </a:endParaRPr>
          </a:p>
        </p:txBody>
      </p:sp>
      <p:sp>
        <p:nvSpPr>
          <p:cNvPr id="423" name="CustomShape 2"/>
          <p:cNvSpPr/>
          <p:nvPr/>
        </p:nvSpPr>
        <p:spPr>
          <a:xfrm>
            <a:off x="1202760" y="2011680"/>
            <a:ext cx="9783360" cy="4205520"/>
          </a:xfrm>
          <a:prstGeom prst="rect">
            <a:avLst/>
          </a:prstGeom>
          <a:noFill/>
          <a:ln>
            <a:noFill/>
          </a:ln>
        </p:spPr>
        <p:style>
          <a:lnRef idx="0"/>
          <a:fillRef idx="0"/>
          <a:effectRef idx="0"/>
          <a:fontRef idx="minor"/>
        </p:style>
      </p:sp>
      <p:pic>
        <p:nvPicPr>
          <p:cNvPr id="424" name="Picture 2" descr="3d Cartoon Vampire Dracula Character Holding A Gunpowder Bomb 3d  Illustration Stock Photo - Download Image Now - iStock"/>
          <p:cNvPicPr/>
          <p:nvPr/>
        </p:nvPicPr>
        <p:blipFill>
          <a:blip r:embed="rId1"/>
          <a:stretch/>
        </p:blipFill>
        <p:spPr>
          <a:xfrm>
            <a:off x="3677040" y="2011680"/>
            <a:ext cx="4485960" cy="448596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5" name="CustomShape 1"/>
          <p:cNvSpPr/>
          <p:nvPr/>
        </p:nvSpPr>
        <p:spPr>
          <a:xfrm>
            <a:off x="1202760" y="284040"/>
            <a:ext cx="9783360" cy="1508040"/>
          </a:xfrm>
          <a:prstGeom prst="rect">
            <a:avLst/>
          </a:prstGeom>
          <a:noFill/>
          <a:ln>
            <a:noFill/>
          </a:ln>
        </p:spPr>
        <p:style>
          <a:lnRef idx="0"/>
          <a:fillRef idx="0"/>
          <a:effectRef idx="0"/>
          <a:fontRef idx="minor"/>
        </p:style>
      </p:sp>
      <p:sp>
        <p:nvSpPr>
          <p:cNvPr id="426" name="CustomShape 2"/>
          <p:cNvSpPr/>
          <p:nvPr/>
        </p:nvSpPr>
        <p:spPr>
          <a:xfrm>
            <a:off x="1202760" y="2011680"/>
            <a:ext cx="9783360" cy="4205520"/>
          </a:xfrm>
          <a:prstGeom prst="rect">
            <a:avLst/>
          </a:prstGeom>
          <a:noFill/>
          <a:ln>
            <a:noFill/>
          </a:ln>
        </p:spPr>
        <p:style>
          <a:lnRef idx="0"/>
          <a:fillRef idx="0"/>
          <a:effectRef idx="0"/>
          <a:fontRef idx="minor"/>
        </p:style>
      </p:sp>
      <p:pic>
        <p:nvPicPr>
          <p:cNvPr id="427" name="Picture 3" descr=""/>
          <p:cNvPicPr/>
          <p:nvPr/>
        </p:nvPicPr>
        <p:blipFill>
          <a:blip r:embed="rId1"/>
          <a:stretch/>
        </p:blipFill>
        <p:spPr>
          <a:xfrm>
            <a:off x="1363680" y="943200"/>
            <a:ext cx="9587520" cy="50648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202760" y="284040"/>
            <a:ext cx="9783360" cy="1362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Gold .. Not gold?</a:t>
            </a:r>
            <a:endParaRPr b="0" lang="en-US" sz="4000" spc="-1" strike="noStrike">
              <a:latin typeface="Arial"/>
            </a:endParaRPr>
          </a:p>
        </p:txBody>
      </p:sp>
      <p:sp>
        <p:nvSpPr>
          <p:cNvPr id="226" name="CustomShape 2"/>
          <p:cNvSpPr/>
          <p:nvPr/>
        </p:nvSpPr>
        <p:spPr>
          <a:xfrm>
            <a:off x="1202760" y="2011680"/>
            <a:ext cx="9783360" cy="4205520"/>
          </a:xfrm>
          <a:prstGeom prst="rect">
            <a:avLst/>
          </a:prstGeom>
          <a:noFill/>
          <a:ln>
            <a:noFill/>
          </a:ln>
        </p:spPr>
        <p:style>
          <a:lnRef idx="0"/>
          <a:fillRef idx="0"/>
          <a:effectRef idx="0"/>
          <a:fontRef idx="minor"/>
        </p:style>
      </p:sp>
      <p:pic>
        <p:nvPicPr>
          <p:cNvPr id="227" name="Picture 3" descr=""/>
          <p:cNvPicPr/>
          <p:nvPr/>
        </p:nvPicPr>
        <p:blipFill>
          <a:blip r:embed="rId1"/>
          <a:stretch/>
        </p:blipFill>
        <p:spPr>
          <a:xfrm>
            <a:off x="193320" y="2011680"/>
            <a:ext cx="11802240" cy="484560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Importance of distribution  or conditional probability</a:t>
            </a:r>
            <a:endParaRPr b="0" lang="en-US" sz="4000" spc="-1" strike="noStrike">
              <a:latin typeface="Arial"/>
            </a:endParaRPr>
          </a:p>
        </p:txBody>
      </p:sp>
      <p:sp>
        <p:nvSpPr>
          <p:cNvPr id="429" name="CustomShape 2"/>
          <p:cNvSpPr/>
          <p:nvPr/>
        </p:nvSpPr>
        <p:spPr>
          <a:xfrm>
            <a:off x="1202760" y="2011680"/>
            <a:ext cx="9783360" cy="4205520"/>
          </a:xfrm>
          <a:prstGeom prst="rect">
            <a:avLst/>
          </a:prstGeom>
          <a:noFill/>
          <a:ln>
            <a:noFill/>
          </a:ln>
        </p:spPr>
        <p:style>
          <a:lnRef idx="0"/>
          <a:fillRef idx="0"/>
          <a:effectRef idx="0"/>
          <a:fontRef idx="minor"/>
        </p:style>
      </p:sp>
      <p:pic>
        <p:nvPicPr>
          <p:cNvPr id="430" name="Picture 3" descr=""/>
          <p:cNvPicPr/>
          <p:nvPr/>
        </p:nvPicPr>
        <p:blipFill>
          <a:blip r:embed="rId1"/>
          <a:stretch/>
        </p:blipFill>
        <p:spPr>
          <a:xfrm>
            <a:off x="2747520" y="2224080"/>
            <a:ext cx="6696360" cy="24094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1202760" y="284040"/>
            <a:ext cx="9783360" cy="1508040"/>
          </a:xfrm>
          <a:prstGeom prst="rect">
            <a:avLst/>
          </a:prstGeom>
          <a:noFill/>
          <a:ln>
            <a:noFill/>
          </a:ln>
        </p:spPr>
        <p:style>
          <a:lnRef idx="0"/>
          <a:fillRef idx="0"/>
          <a:effectRef idx="0"/>
          <a:fontRef idx="minor"/>
        </p:style>
      </p:sp>
      <p:sp>
        <p:nvSpPr>
          <p:cNvPr id="432" name="CustomShape 2"/>
          <p:cNvSpPr/>
          <p:nvPr/>
        </p:nvSpPr>
        <p:spPr>
          <a:xfrm>
            <a:off x="1202760" y="2011680"/>
            <a:ext cx="9783360" cy="4205520"/>
          </a:xfrm>
          <a:prstGeom prst="rect">
            <a:avLst/>
          </a:prstGeom>
          <a:noFill/>
          <a:ln>
            <a:noFill/>
          </a:ln>
        </p:spPr>
        <p:style>
          <a:lnRef idx="0"/>
          <a:fillRef idx="0"/>
          <a:effectRef idx="0"/>
          <a:fontRef idx="minor"/>
        </p:style>
      </p:sp>
      <p:pic>
        <p:nvPicPr>
          <p:cNvPr id="433" name="Picture 3" descr=""/>
          <p:cNvPicPr/>
          <p:nvPr/>
        </p:nvPicPr>
        <p:blipFill>
          <a:blip r:embed="rId1"/>
          <a:stretch/>
        </p:blipFill>
        <p:spPr>
          <a:xfrm>
            <a:off x="1202760" y="910080"/>
            <a:ext cx="9783360" cy="583812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1202760" y="284040"/>
            <a:ext cx="9783360" cy="1508040"/>
          </a:xfrm>
          <a:prstGeom prst="rect">
            <a:avLst/>
          </a:prstGeom>
          <a:noFill/>
          <a:ln>
            <a:noFill/>
          </a:ln>
        </p:spPr>
        <p:style>
          <a:lnRef idx="0"/>
          <a:fillRef idx="0"/>
          <a:effectRef idx="0"/>
          <a:fontRef idx="minor"/>
        </p:style>
      </p:sp>
      <p:sp>
        <p:nvSpPr>
          <p:cNvPr id="435" name="CustomShape 2"/>
          <p:cNvSpPr/>
          <p:nvPr/>
        </p:nvSpPr>
        <p:spPr>
          <a:xfrm>
            <a:off x="1202760" y="2011680"/>
            <a:ext cx="9783360" cy="4205520"/>
          </a:xfrm>
          <a:prstGeom prst="rect">
            <a:avLst/>
          </a:prstGeom>
          <a:noFill/>
          <a:ln>
            <a:noFill/>
          </a:ln>
        </p:spPr>
        <p:style>
          <a:lnRef idx="0"/>
          <a:fillRef idx="0"/>
          <a:effectRef idx="0"/>
          <a:fontRef idx="minor"/>
        </p:style>
      </p:sp>
      <p:pic>
        <p:nvPicPr>
          <p:cNvPr id="436" name="Picture 3" descr=""/>
          <p:cNvPicPr/>
          <p:nvPr/>
        </p:nvPicPr>
        <p:blipFill>
          <a:blip r:embed="rId1"/>
          <a:stretch/>
        </p:blipFill>
        <p:spPr>
          <a:xfrm>
            <a:off x="1202760" y="2011680"/>
            <a:ext cx="8656560" cy="457848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1202760" y="284040"/>
            <a:ext cx="9783360" cy="1508040"/>
          </a:xfrm>
          <a:prstGeom prst="rect">
            <a:avLst/>
          </a:prstGeom>
          <a:noFill/>
          <a:ln>
            <a:noFill/>
          </a:ln>
        </p:spPr>
        <p:style>
          <a:lnRef idx="0"/>
          <a:fillRef idx="0"/>
          <a:effectRef idx="0"/>
          <a:fontRef idx="minor"/>
        </p:style>
      </p:sp>
      <p:sp>
        <p:nvSpPr>
          <p:cNvPr id="438" name="CustomShape 2"/>
          <p:cNvSpPr/>
          <p:nvPr/>
        </p:nvSpPr>
        <p:spPr>
          <a:xfrm>
            <a:off x="1202760" y="2011680"/>
            <a:ext cx="9783360" cy="4205520"/>
          </a:xfrm>
          <a:prstGeom prst="rect">
            <a:avLst/>
          </a:prstGeom>
          <a:noFill/>
          <a:ln>
            <a:noFill/>
          </a:ln>
        </p:spPr>
        <p:style>
          <a:lnRef idx="0"/>
          <a:fillRef idx="0"/>
          <a:effectRef idx="0"/>
          <a:fontRef idx="minor"/>
        </p:style>
      </p:sp>
      <p:pic>
        <p:nvPicPr>
          <p:cNvPr id="439" name="Picture 3" descr=""/>
          <p:cNvPicPr/>
          <p:nvPr/>
        </p:nvPicPr>
        <p:blipFill>
          <a:blip r:embed="rId1"/>
          <a:stretch/>
        </p:blipFill>
        <p:spPr>
          <a:xfrm>
            <a:off x="477000" y="2011680"/>
            <a:ext cx="10509120" cy="477000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1202760" y="284040"/>
            <a:ext cx="9783360" cy="1508040"/>
          </a:xfrm>
          <a:prstGeom prst="rect">
            <a:avLst/>
          </a:prstGeom>
          <a:noFill/>
          <a:ln>
            <a:noFill/>
          </a:ln>
        </p:spPr>
        <p:style>
          <a:lnRef idx="0"/>
          <a:fillRef idx="0"/>
          <a:effectRef idx="0"/>
          <a:fontRef idx="minor"/>
        </p:style>
      </p:sp>
      <p:sp>
        <p:nvSpPr>
          <p:cNvPr id="441" name="CustomShape 2"/>
          <p:cNvSpPr/>
          <p:nvPr/>
        </p:nvSpPr>
        <p:spPr>
          <a:xfrm>
            <a:off x="1202760" y="2011680"/>
            <a:ext cx="9783360" cy="4205520"/>
          </a:xfrm>
          <a:prstGeom prst="rect">
            <a:avLst/>
          </a:prstGeom>
          <a:noFill/>
          <a:ln>
            <a:noFill/>
          </a:ln>
        </p:spPr>
        <p:style>
          <a:lnRef idx="0"/>
          <a:fillRef idx="0"/>
          <a:effectRef idx="0"/>
          <a:fontRef idx="minor"/>
        </p:style>
      </p:sp>
      <p:pic>
        <p:nvPicPr>
          <p:cNvPr id="442" name="Picture 3" descr=""/>
          <p:cNvPicPr/>
          <p:nvPr/>
        </p:nvPicPr>
        <p:blipFill>
          <a:blip r:embed="rId1"/>
          <a:stretch/>
        </p:blipFill>
        <p:spPr>
          <a:xfrm>
            <a:off x="437400" y="1619280"/>
            <a:ext cx="9555120" cy="499032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1202760" y="284040"/>
            <a:ext cx="9783360" cy="1508040"/>
          </a:xfrm>
          <a:prstGeom prst="rect">
            <a:avLst/>
          </a:prstGeom>
          <a:noFill/>
          <a:ln>
            <a:noFill/>
          </a:ln>
        </p:spPr>
        <p:style>
          <a:lnRef idx="0"/>
          <a:fillRef idx="0"/>
          <a:effectRef idx="0"/>
          <a:fontRef idx="minor"/>
        </p:style>
      </p:sp>
      <p:sp>
        <p:nvSpPr>
          <p:cNvPr id="444" name="CustomShape 2"/>
          <p:cNvSpPr/>
          <p:nvPr/>
        </p:nvSpPr>
        <p:spPr>
          <a:xfrm>
            <a:off x="1202760" y="2011680"/>
            <a:ext cx="9783360" cy="4205520"/>
          </a:xfrm>
          <a:prstGeom prst="rect">
            <a:avLst/>
          </a:prstGeom>
          <a:noFill/>
          <a:ln>
            <a:noFill/>
          </a:ln>
        </p:spPr>
        <p:style>
          <a:lnRef idx="0"/>
          <a:fillRef idx="0"/>
          <a:effectRef idx="0"/>
          <a:fontRef idx="minor"/>
        </p:style>
      </p:sp>
      <p:pic>
        <p:nvPicPr>
          <p:cNvPr id="445" name="Picture 3" descr=""/>
          <p:cNvPicPr/>
          <p:nvPr/>
        </p:nvPicPr>
        <p:blipFill>
          <a:blip r:embed="rId1"/>
          <a:stretch/>
        </p:blipFill>
        <p:spPr>
          <a:xfrm>
            <a:off x="258480" y="875880"/>
            <a:ext cx="11569320" cy="581076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My mind?</a:t>
            </a:r>
            <a:endParaRPr b="0" lang="en-US" sz="4000" spc="-1" strike="noStrike">
              <a:latin typeface="Arial"/>
            </a:endParaRPr>
          </a:p>
        </p:txBody>
      </p:sp>
      <p:sp>
        <p:nvSpPr>
          <p:cNvPr id="447" name="CustomShape 2"/>
          <p:cNvSpPr/>
          <p:nvPr/>
        </p:nvSpPr>
        <p:spPr>
          <a:xfrm>
            <a:off x="1202760" y="2011680"/>
            <a:ext cx="9783360" cy="4205520"/>
          </a:xfrm>
          <a:prstGeom prst="rect">
            <a:avLst/>
          </a:prstGeom>
          <a:noFill/>
          <a:ln>
            <a:noFill/>
          </a:ln>
        </p:spPr>
        <p:style>
          <a:lnRef idx="0"/>
          <a:fillRef idx="0"/>
          <a:effectRef idx="0"/>
          <a:fontRef idx="minor"/>
        </p:style>
      </p:sp>
      <p:pic>
        <p:nvPicPr>
          <p:cNvPr id="448" name="Picture 3_2" descr=""/>
          <p:cNvPicPr/>
          <p:nvPr/>
        </p:nvPicPr>
        <p:blipFill>
          <a:blip r:embed="rId1"/>
          <a:stretch/>
        </p:blipFill>
        <p:spPr>
          <a:xfrm>
            <a:off x="3231360" y="2147760"/>
            <a:ext cx="4981680" cy="1333080"/>
          </a:xfrm>
          <a:prstGeom prst="rect">
            <a:avLst/>
          </a:prstGeom>
          <a:ln>
            <a:noFill/>
          </a:ln>
        </p:spPr>
      </p:pic>
      <p:sp>
        <p:nvSpPr>
          <p:cNvPr id="449" name="CustomShape 3"/>
          <p:cNvSpPr/>
          <p:nvPr/>
        </p:nvSpPr>
        <p:spPr>
          <a:xfrm>
            <a:off x="2127240" y="4431600"/>
            <a:ext cx="2883240" cy="577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Prior belief </a:t>
            </a:r>
            <a:endParaRPr b="0" lang="en-US" sz="3200" spc="-1" strike="noStrike">
              <a:latin typeface="Arial"/>
            </a:endParaRPr>
          </a:p>
        </p:txBody>
      </p:sp>
      <p:sp>
        <p:nvSpPr>
          <p:cNvPr id="450" name="CustomShape 4"/>
          <p:cNvSpPr/>
          <p:nvPr/>
        </p:nvSpPr>
        <p:spPr>
          <a:xfrm>
            <a:off x="7130160" y="4431600"/>
            <a:ext cx="301284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Default action</a:t>
            </a:r>
            <a:endParaRPr b="0" lang="en-US" sz="2800" spc="-1" strike="noStrike">
              <a:latin typeface="Arial"/>
            </a:endParaRPr>
          </a:p>
        </p:txBody>
      </p:sp>
      <p:pic>
        <p:nvPicPr>
          <p:cNvPr id="451" name="Picture 7_1" descr=""/>
          <p:cNvPicPr/>
          <p:nvPr/>
        </p:nvPicPr>
        <p:blipFill>
          <a:blip r:embed="rId2"/>
          <a:stretch/>
        </p:blipFill>
        <p:spPr>
          <a:xfrm>
            <a:off x="4182840" y="5115600"/>
            <a:ext cx="3395880" cy="157104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How common is the disease?</a:t>
            </a:r>
            <a:endParaRPr b="0" lang="en-US" sz="4000" spc="-1" strike="noStrike">
              <a:latin typeface="Arial"/>
            </a:endParaRPr>
          </a:p>
        </p:txBody>
      </p:sp>
      <p:sp>
        <p:nvSpPr>
          <p:cNvPr id="45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Prevalence</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1" lang="en-US" sz="3600" spc="-1" strike="noStrike">
                <a:solidFill>
                  <a:srgbClr val="ffffff"/>
                </a:solidFill>
                <a:latin typeface="Corbel"/>
              </a:rPr>
              <a:t>1%</a:t>
            </a:r>
            <a:r>
              <a:rPr b="0" lang="en-US" sz="2200" spc="-1" strike="noStrike">
                <a:solidFill>
                  <a:srgbClr val="ffffff"/>
                </a:solidFill>
                <a:latin typeface="Corbe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1202760" y="284040"/>
            <a:ext cx="9783360" cy="1508040"/>
          </a:xfrm>
          <a:prstGeom prst="rect">
            <a:avLst/>
          </a:prstGeom>
          <a:noFill/>
          <a:ln>
            <a:noFill/>
          </a:ln>
        </p:spPr>
        <p:style>
          <a:lnRef idx="0"/>
          <a:fillRef idx="0"/>
          <a:effectRef idx="0"/>
          <a:fontRef idx="minor"/>
        </p:style>
      </p:sp>
      <p:sp>
        <p:nvSpPr>
          <p:cNvPr id="455" name="CustomShape 2"/>
          <p:cNvSpPr/>
          <p:nvPr/>
        </p:nvSpPr>
        <p:spPr>
          <a:xfrm>
            <a:off x="1202760" y="2011680"/>
            <a:ext cx="9783360" cy="4205520"/>
          </a:xfrm>
          <a:prstGeom prst="rect">
            <a:avLst/>
          </a:prstGeom>
          <a:noFill/>
          <a:ln>
            <a:noFill/>
          </a:ln>
        </p:spPr>
        <p:style>
          <a:lnRef idx="0"/>
          <a:fillRef idx="0"/>
          <a:effectRef idx="0"/>
          <a:fontRef idx="minor"/>
        </p:style>
      </p:sp>
      <p:pic>
        <p:nvPicPr>
          <p:cNvPr id="456" name="Picture 3" descr=""/>
          <p:cNvPicPr/>
          <p:nvPr/>
        </p:nvPicPr>
        <p:blipFill>
          <a:blip r:embed="rId1"/>
          <a:stretch/>
        </p:blipFill>
        <p:spPr>
          <a:xfrm>
            <a:off x="1709640" y="2132280"/>
            <a:ext cx="8382960" cy="430380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Is this good?</a:t>
            </a:r>
            <a:endParaRPr b="0" lang="en-US" sz="4000" spc="-1" strike="noStrike">
              <a:latin typeface="Arial"/>
            </a:endParaRPr>
          </a:p>
        </p:txBody>
      </p:sp>
      <p:sp>
        <p:nvSpPr>
          <p:cNvPr id="458" name="CustomShape 2"/>
          <p:cNvSpPr/>
          <p:nvPr/>
        </p:nvSpPr>
        <p:spPr>
          <a:xfrm>
            <a:off x="1202760" y="2011680"/>
            <a:ext cx="9783360" cy="4205520"/>
          </a:xfrm>
          <a:prstGeom prst="rect">
            <a:avLst/>
          </a:prstGeom>
          <a:noFill/>
          <a:ln>
            <a:noFill/>
          </a:ln>
        </p:spPr>
        <p:style>
          <a:lnRef idx="0"/>
          <a:fillRef idx="0"/>
          <a:effectRef idx="0"/>
          <a:fontRef idx="minor"/>
        </p:style>
      </p:sp>
      <p:pic>
        <p:nvPicPr>
          <p:cNvPr id="459" name="Picture 3" descr=""/>
          <p:cNvPicPr/>
          <p:nvPr/>
        </p:nvPicPr>
        <p:blipFill>
          <a:blip r:embed="rId1"/>
          <a:stretch/>
        </p:blipFill>
        <p:spPr>
          <a:xfrm>
            <a:off x="216000" y="1982160"/>
            <a:ext cx="6479640" cy="4235040"/>
          </a:xfrm>
          <a:prstGeom prst="rect">
            <a:avLst/>
          </a:prstGeom>
          <a:ln>
            <a:noFill/>
          </a:ln>
        </p:spPr>
      </p:pic>
      <p:pic>
        <p:nvPicPr>
          <p:cNvPr id="460" name="Picture 4" descr=""/>
          <p:cNvPicPr/>
          <p:nvPr/>
        </p:nvPicPr>
        <p:blipFill>
          <a:blip r:embed="rId2"/>
          <a:stretch/>
        </p:blipFill>
        <p:spPr>
          <a:xfrm>
            <a:off x="6977160" y="1982160"/>
            <a:ext cx="4995720" cy="42350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1202760" y="284040"/>
            <a:ext cx="9783360" cy="1508040"/>
          </a:xfrm>
          <a:prstGeom prst="rect">
            <a:avLst/>
          </a:prstGeom>
          <a:noFill/>
          <a:ln>
            <a:noFill/>
          </a:ln>
        </p:spPr>
        <p:style>
          <a:lnRef idx="0"/>
          <a:fillRef idx="0"/>
          <a:effectRef idx="0"/>
          <a:fontRef idx="minor"/>
        </p:style>
      </p:sp>
      <p:sp>
        <p:nvSpPr>
          <p:cNvPr id="22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Are these questions about data?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1202760" y="284040"/>
            <a:ext cx="9783360" cy="1508040"/>
          </a:xfrm>
          <a:prstGeom prst="rect">
            <a:avLst/>
          </a:prstGeom>
          <a:noFill/>
          <a:ln>
            <a:noFill/>
          </a:ln>
        </p:spPr>
        <p:style>
          <a:lnRef idx="0"/>
          <a:fillRef idx="0"/>
          <a:effectRef idx="0"/>
          <a:fontRef idx="minor"/>
        </p:style>
      </p:sp>
      <p:sp>
        <p:nvSpPr>
          <p:cNvPr id="462" name="CustomShape 2"/>
          <p:cNvSpPr/>
          <p:nvPr/>
        </p:nvSpPr>
        <p:spPr>
          <a:xfrm>
            <a:off x="1202760" y="2011680"/>
            <a:ext cx="9783360" cy="4205520"/>
          </a:xfrm>
          <a:prstGeom prst="rect">
            <a:avLst/>
          </a:prstGeom>
          <a:noFill/>
          <a:ln>
            <a:noFill/>
          </a:ln>
        </p:spPr>
        <p:style>
          <a:lnRef idx="0"/>
          <a:fillRef idx="0"/>
          <a:effectRef idx="0"/>
          <a:fontRef idx="minor"/>
        </p:style>
      </p:sp>
      <p:pic>
        <p:nvPicPr>
          <p:cNvPr id="463" name="Picture 3" descr=""/>
          <p:cNvPicPr/>
          <p:nvPr/>
        </p:nvPicPr>
        <p:blipFill>
          <a:blip r:embed="rId1"/>
          <a:stretch/>
        </p:blipFill>
        <p:spPr>
          <a:xfrm>
            <a:off x="934200" y="2011680"/>
            <a:ext cx="9783360" cy="467856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1202760" y="284040"/>
            <a:ext cx="9783360" cy="1508040"/>
          </a:xfrm>
          <a:prstGeom prst="rect">
            <a:avLst/>
          </a:prstGeom>
          <a:noFill/>
          <a:ln>
            <a:noFill/>
          </a:ln>
        </p:spPr>
        <p:style>
          <a:lnRef idx="0"/>
          <a:fillRef idx="0"/>
          <a:effectRef idx="0"/>
          <a:fontRef idx="minor"/>
        </p:style>
      </p:sp>
      <p:sp>
        <p:nvSpPr>
          <p:cNvPr id="465" name="CustomShape 2"/>
          <p:cNvSpPr/>
          <p:nvPr/>
        </p:nvSpPr>
        <p:spPr>
          <a:xfrm>
            <a:off x="1202760" y="2011680"/>
            <a:ext cx="9783360" cy="4205520"/>
          </a:xfrm>
          <a:prstGeom prst="rect">
            <a:avLst/>
          </a:prstGeom>
          <a:noFill/>
          <a:ln>
            <a:noFill/>
          </a:ln>
        </p:spPr>
        <p:style>
          <a:lnRef idx="0"/>
          <a:fillRef idx="0"/>
          <a:effectRef idx="0"/>
          <a:fontRef idx="minor"/>
        </p:style>
      </p:sp>
      <p:pic>
        <p:nvPicPr>
          <p:cNvPr id="466" name="Picture 3" descr=""/>
          <p:cNvPicPr/>
          <p:nvPr/>
        </p:nvPicPr>
        <p:blipFill>
          <a:blip r:embed="rId1"/>
          <a:stretch/>
        </p:blipFill>
        <p:spPr>
          <a:xfrm>
            <a:off x="1202760" y="2310480"/>
            <a:ext cx="8832600" cy="431100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Heart of bayes theorem?</a:t>
            </a:r>
            <a:endParaRPr b="0" lang="en-US" sz="4000" spc="-1" strike="noStrike">
              <a:latin typeface="Arial"/>
            </a:endParaRPr>
          </a:p>
        </p:txBody>
      </p:sp>
      <p:sp>
        <p:nvSpPr>
          <p:cNvPr id="468" name="CustomShape 2"/>
          <p:cNvSpPr/>
          <p:nvPr/>
        </p:nvSpPr>
        <p:spPr>
          <a:xfrm>
            <a:off x="1202760" y="2011680"/>
            <a:ext cx="9783360" cy="4205520"/>
          </a:xfrm>
          <a:prstGeom prst="rect">
            <a:avLst/>
          </a:prstGeom>
          <a:noFill/>
          <a:ln>
            <a:noFill/>
          </a:ln>
        </p:spPr>
        <p:style>
          <a:lnRef idx="0"/>
          <a:fillRef idx="0"/>
          <a:effectRef idx="0"/>
          <a:fontRef idx="minor"/>
        </p:style>
      </p:sp>
      <p:pic>
        <p:nvPicPr>
          <p:cNvPr id="469" name="Picture 2" descr="ملف:Heart corazón.svg - ويكيبيديا"/>
          <p:cNvPicPr/>
          <p:nvPr/>
        </p:nvPicPr>
        <p:blipFill>
          <a:blip r:embed="rId1"/>
          <a:stretch/>
        </p:blipFill>
        <p:spPr>
          <a:xfrm>
            <a:off x="2451240" y="1038600"/>
            <a:ext cx="6254280" cy="625428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rPr>
              <a:t>مدينة السمبلاوين</a:t>
            </a:r>
            <a:r>
              <a:rPr b="0" lang="en-US" sz="4000" spc="-1" strike="noStrike" cap="all">
                <a:solidFill>
                  <a:srgbClr val="ffffff"/>
                </a:solidFill>
                <a:latin typeface="Corbel"/>
              </a:rPr>
              <a:t> </a:t>
            </a:r>
            <a:endParaRPr b="0" lang="en-US" sz="4000" spc="-1" strike="noStrike">
              <a:latin typeface="Arial"/>
            </a:endParaRPr>
          </a:p>
        </p:txBody>
      </p:sp>
      <p:sp>
        <p:nvSpPr>
          <p:cNvPr id="471" name="CustomShape 2"/>
          <p:cNvSpPr/>
          <p:nvPr/>
        </p:nvSpPr>
        <p:spPr>
          <a:xfrm>
            <a:off x="1202760" y="2011680"/>
            <a:ext cx="9783360" cy="4205520"/>
          </a:xfrm>
          <a:prstGeom prst="rect">
            <a:avLst/>
          </a:prstGeom>
          <a:noFill/>
          <a:ln>
            <a:noFill/>
          </a:ln>
        </p:spPr>
        <p:style>
          <a:lnRef idx="0"/>
          <a:fillRef idx="0"/>
          <a:effectRef idx="0"/>
          <a:fontRef idx="minor"/>
        </p:style>
      </p:sp>
      <p:pic>
        <p:nvPicPr>
          <p:cNvPr id="472" name="Picture 2" descr="2017 Nissan Micra shown in blue and green body colours"/>
          <p:cNvPicPr/>
          <p:nvPr/>
        </p:nvPicPr>
        <p:blipFill>
          <a:blip r:embed="rId1"/>
          <a:stretch/>
        </p:blipFill>
        <p:spPr>
          <a:xfrm>
            <a:off x="2704320" y="2298960"/>
            <a:ext cx="5219640" cy="4363560"/>
          </a:xfrm>
          <a:prstGeom prst="rect">
            <a:avLst/>
          </a:prstGeom>
          <a:ln>
            <a:noFill/>
          </a:ln>
        </p:spPr>
      </p:pic>
      <p:sp>
        <p:nvSpPr>
          <p:cNvPr id="473" name="CustomShape 3"/>
          <p:cNvSpPr/>
          <p:nvPr/>
        </p:nvSpPr>
        <p:spPr>
          <a:xfrm>
            <a:off x="8681400" y="2913480"/>
            <a:ext cx="30502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lyon text"/>
                <a:ea typeface="DejaVu Sans"/>
              </a:rPr>
              <a:t>85% are blue and 15%</a:t>
            </a:r>
            <a:endParaRPr b="0" lang="en-US" sz="1800" spc="-1" strike="noStrike">
              <a:latin typeface="Arial"/>
            </a:endParaRPr>
          </a:p>
          <a:p>
            <a:pPr>
              <a:lnSpc>
                <a:spcPct val="100000"/>
              </a:lnSpc>
            </a:pPr>
            <a:r>
              <a:rPr b="1" lang="en-US" sz="1800" spc="-1" strike="noStrike">
                <a:solidFill>
                  <a:srgbClr val="ffffff"/>
                </a:solidFill>
                <a:latin typeface="lyon text"/>
                <a:ea typeface="DejaVu Sans"/>
              </a:rPr>
              <a:t> </a:t>
            </a:r>
            <a:r>
              <a:rPr b="1" lang="en-US" sz="1800" spc="-1" strike="noStrike">
                <a:solidFill>
                  <a:srgbClr val="ffffff"/>
                </a:solidFill>
                <a:latin typeface="lyon text"/>
                <a:ea typeface="DejaVu Sans"/>
              </a:rPr>
              <a:t>are green.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Hit and run</a:t>
            </a:r>
            <a:endParaRPr b="0" lang="en-US" sz="4000" spc="-1" strike="noStrike">
              <a:latin typeface="Arial"/>
            </a:endParaRPr>
          </a:p>
        </p:txBody>
      </p:sp>
      <p:sp>
        <p:nvSpPr>
          <p:cNvPr id="475" name="CustomShape 2"/>
          <p:cNvSpPr/>
          <p:nvPr/>
        </p:nvSpPr>
        <p:spPr>
          <a:xfrm>
            <a:off x="1202760" y="2011680"/>
            <a:ext cx="9783360" cy="4205520"/>
          </a:xfrm>
          <a:prstGeom prst="rect">
            <a:avLst/>
          </a:prstGeom>
          <a:noFill/>
          <a:ln>
            <a:noFill/>
          </a:ln>
        </p:spPr>
        <p:style>
          <a:lnRef idx="0"/>
          <a:fillRef idx="0"/>
          <a:effectRef idx="0"/>
          <a:fontRef idx="minor"/>
        </p:style>
      </p:sp>
      <p:pic>
        <p:nvPicPr>
          <p:cNvPr id="476" name="Picture 2" descr="How To Handle A Hit And Run Accident"/>
          <p:cNvPicPr/>
          <p:nvPr/>
        </p:nvPicPr>
        <p:blipFill>
          <a:blip r:embed="rId1"/>
          <a:stretch/>
        </p:blipFill>
        <p:spPr>
          <a:xfrm>
            <a:off x="1954080" y="3214080"/>
            <a:ext cx="4511160" cy="3222000"/>
          </a:xfrm>
          <a:prstGeom prst="rect">
            <a:avLst/>
          </a:prstGeom>
          <a:ln>
            <a:noFill/>
          </a:ln>
        </p:spPr>
      </p:pic>
      <p:pic>
        <p:nvPicPr>
          <p:cNvPr id="477" name="Picture 4" descr="أخضر - YouTube"/>
          <p:cNvPicPr/>
          <p:nvPr/>
        </p:nvPicPr>
        <p:blipFill>
          <a:blip r:embed="rId2"/>
          <a:stretch/>
        </p:blipFill>
        <p:spPr>
          <a:xfrm>
            <a:off x="6870240" y="1805040"/>
            <a:ext cx="3073320" cy="2816640"/>
          </a:xfrm>
          <a:prstGeom prst="rect">
            <a:avLst/>
          </a:prstGeom>
          <a:ln>
            <a:noFill/>
          </a:ln>
        </p:spPr>
      </p:pic>
      <p:pic>
        <p:nvPicPr>
          <p:cNvPr id="478" name="Picture 6" descr="Animation cartoon character agent business man Vector Image"/>
          <p:cNvPicPr/>
          <p:nvPr/>
        </p:nvPicPr>
        <p:blipFill>
          <a:blip r:embed="rId3"/>
          <a:stretch/>
        </p:blipFill>
        <p:spPr>
          <a:xfrm>
            <a:off x="10316160" y="3769920"/>
            <a:ext cx="1744920" cy="266580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Probability that hit was by green car?</a:t>
            </a:r>
            <a:endParaRPr b="0" lang="en-US" sz="4000" spc="-1" strike="noStrike">
              <a:latin typeface="Arial"/>
            </a:endParaRPr>
          </a:p>
        </p:txBody>
      </p:sp>
      <p:sp>
        <p:nvSpPr>
          <p:cNvPr id="480" name="CustomShape 2"/>
          <p:cNvSpPr/>
          <p:nvPr/>
        </p:nvSpPr>
        <p:spPr>
          <a:xfrm>
            <a:off x="1202760" y="2011680"/>
            <a:ext cx="9783360" cy="4205520"/>
          </a:xfrm>
          <a:prstGeom prst="rect">
            <a:avLst/>
          </a:prstGeom>
          <a:noFill/>
          <a:ln>
            <a:noFill/>
          </a:ln>
        </p:spPr>
        <p:style>
          <a:lnRef idx="0"/>
          <a:fillRef idx="0"/>
          <a:effectRef idx="0"/>
          <a:fontRef idx="minor"/>
        </p:style>
      </p:sp>
      <p:pic>
        <p:nvPicPr>
          <p:cNvPr id="481" name="Picture 4" descr=""/>
          <p:cNvPicPr/>
          <p:nvPr/>
        </p:nvPicPr>
        <p:blipFill>
          <a:blip r:embed="rId1"/>
          <a:stretch/>
        </p:blipFill>
        <p:spPr>
          <a:xfrm>
            <a:off x="1789920" y="2905920"/>
            <a:ext cx="3183120" cy="3141000"/>
          </a:xfrm>
          <a:prstGeom prst="rect">
            <a:avLst/>
          </a:prstGeom>
          <a:ln>
            <a:noFill/>
          </a:ln>
        </p:spPr>
      </p:pic>
      <p:sp>
        <p:nvSpPr>
          <p:cNvPr id="482" name="CustomShape 3"/>
          <p:cNvSpPr/>
          <p:nvPr/>
        </p:nvSpPr>
        <p:spPr>
          <a:xfrm>
            <a:off x="6095880" y="3468600"/>
            <a:ext cx="609516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lyon text"/>
                <a:ea typeface="DejaVu Sans"/>
              </a:rPr>
              <a:t>witness can accurately distinguish the colors 80% of the time but confuses them 20% of the time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Base rate neglect </a:t>
            </a:r>
            <a:endParaRPr b="0" lang="en-US" sz="4000" spc="-1" strike="noStrike">
              <a:latin typeface="Arial"/>
            </a:endParaRPr>
          </a:p>
        </p:txBody>
      </p:sp>
      <p:sp>
        <p:nvSpPr>
          <p:cNvPr id="484" name="CustomShape 2"/>
          <p:cNvSpPr/>
          <p:nvPr/>
        </p:nvSpPr>
        <p:spPr>
          <a:xfrm>
            <a:off x="1202760" y="2011680"/>
            <a:ext cx="9783360" cy="4205520"/>
          </a:xfrm>
          <a:prstGeom prst="rect">
            <a:avLst/>
          </a:prstGeom>
          <a:noFill/>
          <a:ln>
            <a:noFill/>
          </a:ln>
        </p:spPr>
        <p:style>
          <a:lnRef idx="0"/>
          <a:fillRef idx="0"/>
          <a:effectRef idx="0"/>
          <a:fontRef idx="minor"/>
        </p:style>
      </p:sp>
      <p:pic>
        <p:nvPicPr>
          <p:cNvPr id="485" name="Picture 2" descr="2017 Nissan Micra shown in blue and green body colours"/>
          <p:cNvPicPr/>
          <p:nvPr/>
        </p:nvPicPr>
        <p:blipFill>
          <a:blip r:embed="rId1"/>
          <a:stretch/>
        </p:blipFill>
        <p:spPr>
          <a:xfrm>
            <a:off x="2704320" y="2298960"/>
            <a:ext cx="5219640" cy="4363560"/>
          </a:xfrm>
          <a:prstGeom prst="rect">
            <a:avLst/>
          </a:prstGeom>
          <a:ln>
            <a:noFill/>
          </a:ln>
        </p:spPr>
      </p:pic>
      <p:sp>
        <p:nvSpPr>
          <p:cNvPr id="486" name="CustomShape 3"/>
          <p:cNvSpPr/>
          <p:nvPr/>
        </p:nvSpPr>
        <p:spPr>
          <a:xfrm>
            <a:off x="8641800" y="2913480"/>
            <a:ext cx="31298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lyon text"/>
                <a:ea typeface="DejaVu Sans"/>
              </a:rPr>
              <a:t>85% are blue and 15% </a:t>
            </a:r>
            <a:endParaRPr b="0" lang="en-US" sz="1800" spc="-1" strike="noStrike">
              <a:latin typeface="Arial"/>
            </a:endParaRPr>
          </a:p>
          <a:p>
            <a:pPr>
              <a:lnSpc>
                <a:spcPct val="100000"/>
              </a:lnSpc>
            </a:pPr>
            <a:r>
              <a:rPr b="1" lang="en-US" sz="1800" spc="-1" strike="noStrike">
                <a:solidFill>
                  <a:srgbClr val="ffffff"/>
                </a:solidFill>
                <a:latin typeface="lyon text"/>
                <a:ea typeface="DejaVu Sans"/>
              </a:rPr>
              <a:t>are green.</a:t>
            </a:r>
            <a:endParaRPr b="0" lang="en-US" sz="1800" spc="-1" strike="noStrike">
              <a:latin typeface="Arial"/>
            </a:endParaRPr>
          </a:p>
        </p:txBody>
      </p:sp>
      <p:sp>
        <p:nvSpPr>
          <p:cNvPr id="487" name="CustomShape 4"/>
          <p:cNvSpPr/>
          <p:nvPr/>
        </p:nvSpPr>
        <p:spPr>
          <a:xfrm>
            <a:off x="8563680" y="4145760"/>
            <a:ext cx="31514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lyon text"/>
                <a:ea typeface="DejaVu Sans"/>
              </a:rPr>
              <a:t>P(witness correct) = 41%.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Rule 1</a:t>
            </a:r>
            <a:endParaRPr b="0" lang="en-US" sz="4000" spc="-1" strike="noStrike">
              <a:latin typeface="Arial"/>
            </a:endParaRPr>
          </a:p>
        </p:txBody>
      </p:sp>
      <p:sp>
        <p:nvSpPr>
          <p:cNvPr id="489" name="CustomShape 2"/>
          <p:cNvSpPr/>
          <p:nvPr/>
        </p:nvSpPr>
        <p:spPr>
          <a:xfrm>
            <a:off x="1202760" y="2011680"/>
            <a:ext cx="9783360" cy="4205520"/>
          </a:xfrm>
          <a:prstGeom prst="rect">
            <a:avLst/>
          </a:prstGeom>
          <a:noFill/>
          <a:ln>
            <a:noFill/>
          </a:ln>
        </p:spPr>
        <p:style>
          <a:lnRef idx="0"/>
          <a:fillRef idx="0"/>
          <a:effectRef idx="0"/>
          <a:fontRef idx="minor"/>
        </p:style>
      </p:sp>
      <p:pic>
        <p:nvPicPr>
          <p:cNvPr id="490" name="Picture 3" descr=""/>
          <p:cNvPicPr/>
          <p:nvPr/>
        </p:nvPicPr>
        <p:blipFill>
          <a:blip r:embed="rId1"/>
          <a:stretch/>
        </p:blipFill>
        <p:spPr>
          <a:xfrm>
            <a:off x="2523240" y="3426840"/>
            <a:ext cx="5753160" cy="279036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1202760" y="284040"/>
            <a:ext cx="9783360" cy="1508040"/>
          </a:xfrm>
          <a:prstGeom prst="rect">
            <a:avLst/>
          </a:prstGeom>
          <a:noFill/>
          <a:ln>
            <a:noFill/>
          </a:ln>
        </p:spPr>
        <p:style>
          <a:lnRef idx="0"/>
          <a:fillRef idx="0"/>
          <a:effectRef idx="0"/>
          <a:fontRef idx="minor"/>
        </p:style>
      </p:sp>
      <p:sp>
        <p:nvSpPr>
          <p:cNvPr id="492" name="CustomShape 2"/>
          <p:cNvSpPr/>
          <p:nvPr/>
        </p:nvSpPr>
        <p:spPr>
          <a:xfrm>
            <a:off x="1202760" y="2011680"/>
            <a:ext cx="9783360" cy="4205520"/>
          </a:xfrm>
          <a:prstGeom prst="rect">
            <a:avLst/>
          </a:prstGeom>
          <a:noFill/>
          <a:ln>
            <a:noFill/>
          </a:ln>
        </p:spPr>
        <p:style>
          <a:lnRef idx="0"/>
          <a:fillRef idx="0"/>
          <a:effectRef idx="0"/>
          <a:fontRef idx="minor"/>
        </p:style>
      </p:sp>
      <p:pic>
        <p:nvPicPr>
          <p:cNvPr id="493" name="Picture 4" descr=""/>
          <p:cNvPicPr/>
          <p:nvPr/>
        </p:nvPicPr>
        <p:blipFill>
          <a:blip r:embed="rId1"/>
          <a:stretch/>
        </p:blipFill>
        <p:spPr>
          <a:xfrm>
            <a:off x="3364560" y="1792800"/>
            <a:ext cx="3870000" cy="478980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1202760" y="284040"/>
            <a:ext cx="9783360" cy="1508040"/>
          </a:xfrm>
          <a:prstGeom prst="rect">
            <a:avLst/>
          </a:prstGeom>
          <a:noFill/>
          <a:ln>
            <a:noFill/>
          </a:ln>
        </p:spPr>
        <p:style>
          <a:lnRef idx="0"/>
          <a:fillRef idx="0"/>
          <a:effectRef idx="0"/>
          <a:fontRef idx="minor"/>
        </p:style>
      </p:sp>
      <p:sp>
        <p:nvSpPr>
          <p:cNvPr id="495" name="CustomShape 2"/>
          <p:cNvSpPr/>
          <p:nvPr/>
        </p:nvSpPr>
        <p:spPr>
          <a:xfrm>
            <a:off x="1202760" y="2011680"/>
            <a:ext cx="9783360" cy="4205520"/>
          </a:xfrm>
          <a:prstGeom prst="rect">
            <a:avLst/>
          </a:prstGeom>
          <a:noFill/>
          <a:ln>
            <a:noFill/>
          </a:ln>
        </p:spPr>
        <p:style>
          <a:lnRef idx="0"/>
          <a:fillRef idx="0"/>
          <a:effectRef idx="0"/>
          <a:fontRef idx="minor"/>
        </p:style>
      </p:sp>
      <p:pic>
        <p:nvPicPr>
          <p:cNvPr id="496" name="Picture 3" descr=""/>
          <p:cNvPicPr/>
          <p:nvPr/>
        </p:nvPicPr>
        <p:blipFill>
          <a:blip r:embed="rId1"/>
          <a:stretch/>
        </p:blipFill>
        <p:spPr>
          <a:xfrm>
            <a:off x="3041280" y="154080"/>
            <a:ext cx="6092640" cy="65322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202760" y="284040"/>
            <a:ext cx="9783360" cy="1508040"/>
          </a:xfrm>
          <a:prstGeom prst="rect">
            <a:avLst/>
          </a:prstGeom>
          <a:noFill/>
          <a:ln>
            <a:noFill/>
          </a:ln>
        </p:spPr>
        <p:style>
          <a:lnRef idx="0"/>
          <a:fillRef idx="0"/>
          <a:effectRef idx="0"/>
          <a:fontRef idx="minor"/>
        </p:style>
      </p:sp>
      <p:sp>
        <p:nvSpPr>
          <p:cNvPr id="23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Are these questions about data?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rPr>
              <a:t>Yes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rPr>
              <a:t>Are these questions about statistics?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Should have this effect</a:t>
            </a:r>
            <a:endParaRPr b="0" lang="en-US" sz="4000" spc="-1" strike="noStrike">
              <a:latin typeface="Arial"/>
            </a:endParaRPr>
          </a:p>
        </p:txBody>
      </p:sp>
      <p:sp>
        <p:nvSpPr>
          <p:cNvPr id="498" name="CustomShape 2"/>
          <p:cNvSpPr/>
          <p:nvPr/>
        </p:nvSpPr>
        <p:spPr>
          <a:xfrm>
            <a:off x="1202760" y="2011680"/>
            <a:ext cx="9783360" cy="4205520"/>
          </a:xfrm>
          <a:prstGeom prst="rect">
            <a:avLst/>
          </a:prstGeom>
          <a:noFill/>
          <a:ln>
            <a:noFill/>
          </a:ln>
        </p:spPr>
        <p:style>
          <a:lnRef idx="0"/>
          <a:fillRef idx="0"/>
          <a:effectRef idx="0"/>
          <a:fontRef idx="minor"/>
        </p:style>
      </p:sp>
      <p:pic>
        <p:nvPicPr>
          <p:cNvPr id="499" name="Picture 3" descr=""/>
          <p:cNvPicPr/>
          <p:nvPr/>
        </p:nvPicPr>
        <p:blipFill>
          <a:blip r:embed="rId1"/>
          <a:stretch/>
        </p:blipFill>
        <p:spPr>
          <a:xfrm>
            <a:off x="1848600" y="1902600"/>
            <a:ext cx="8524800" cy="495468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1202760" y="284040"/>
            <a:ext cx="9783360" cy="1508040"/>
          </a:xfrm>
          <a:prstGeom prst="rect">
            <a:avLst/>
          </a:prstGeom>
          <a:noFill/>
          <a:ln>
            <a:noFill/>
          </a:ln>
        </p:spPr>
        <p:style>
          <a:lnRef idx="0"/>
          <a:fillRef idx="0"/>
          <a:effectRef idx="0"/>
          <a:fontRef idx="minor"/>
        </p:style>
      </p:sp>
      <p:sp>
        <p:nvSpPr>
          <p:cNvPr id="501" name="CustomShape 2"/>
          <p:cNvSpPr/>
          <p:nvPr/>
        </p:nvSpPr>
        <p:spPr>
          <a:xfrm>
            <a:off x="1202760" y="2011680"/>
            <a:ext cx="9783360" cy="4205520"/>
          </a:xfrm>
          <a:prstGeom prst="rect">
            <a:avLst/>
          </a:prstGeom>
          <a:noFill/>
          <a:ln>
            <a:noFill/>
          </a:ln>
        </p:spPr>
        <p:style>
          <a:lnRef idx="0"/>
          <a:fillRef idx="0"/>
          <a:effectRef idx="0"/>
          <a:fontRef idx="minor"/>
        </p:style>
      </p:sp>
      <p:pic>
        <p:nvPicPr>
          <p:cNvPr id="502" name="Picture 3" descr=""/>
          <p:cNvPicPr/>
          <p:nvPr/>
        </p:nvPicPr>
        <p:blipFill>
          <a:blip r:embed="rId1"/>
          <a:stretch/>
        </p:blipFill>
        <p:spPr>
          <a:xfrm>
            <a:off x="1875960" y="2011680"/>
            <a:ext cx="8437320" cy="4687920"/>
          </a:xfrm>
          <a:prstGeom prst="rect">
            <a:avLst/>
          </a:prstGeom>
          <a:ln>
            <a:noFill/>
          </a:ln>
        </p:spPr>
      </p:pic>
      <p:sp>
        <p:nvSpPr>
          <p:cNvPr id="503" name="CustomShape 3"/>
          <p:cNvSpPr/>
          <p:nvPr/>
        </p:nvSpPr>
        <p:spPr>
          <a:xfrm>
            <a:off x="2118600" y="5848560"/>
            <a:ext cx="34210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Why 80:10   - why 1:100?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1202760" y="284040"/>
            <a:ext cx="9783360" cy="1508040"/>
          </a:xfrm>
          <a:prstGeom prst="rect">
            <a:avLst/>
          </a:prstGeom>
          <a:noFill/>
          <a:ln>
            <a:noFill/>
          </a:ln>
        </p:spPr>
        <p:style>
          <a:lnRef idx="0"/>
          <a:fillRef idx="0"/>
          <a:effectRef idx="0"/>
          <a:fontRef idx="minor"/>
        </p:style>
      </p:sp>
      <p:sp>
        <p:nvSpPr>
          <p:cNvPr id="505" name="CustomShape 2"/>
          <p:cNvSpPr/>
          <p:nvPr/>
        </p:nvSpPr>
        <p:spPr>
          <a:xfrm>
            <a:off x="1202760" y="2011680"/>
            <a:ext cx="9783360" cy="4205520"/>
          </a:xfrm>
          <a:prstGeom prst="rect">
            <a:avLst/>
          </a:prstGeom>
          <a:noFill/>
          <a:ln>
            <a:noFill/>
          </a:ln>
        </p:spPr>
        <p:style>
          <a:lnRef idx="0"/>
          <a:fillRef idx="0"/>
          <a:effectRef idx="0"/>
          <a:fontRef idx="minor"/>
        </p:style>
      </p:sp>
      <p:pic>
        <p:nvPicPr>
          <p:cNvPr id="506" name="Picture 3" descr=""/>
          <p:cNvPicPr/>
          <p:nvPr/>
        </p:nvPicPr>
        <p:blipFill>
          <a:blip r:embed="rId1"/>
          <a:stretch/>
        </p:blipFill>
        <p:spPr>
          <a:xfrm>
            <a:off x="1202760" y="2011680"/>
            <a:ext cx="8901360" cy="457164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The question is:</a:t>
            </a:r>
            <a:endParaRPr b="0" lang="en-US" sz="4000" spc="-1" strike="noStrike">
              <a:latin typeface="Arial"/>
            </a:endParaRPr>
          </a:p>
        </p:txBody>
      </p:sp>
      <p:sp>
        <p:nvSpPr>
          <p:cNvPr id="508" name="CustomShape 2"/>
          <p:cNvSpPr/>
          <p:nvPr/>
        </p:nvSpPr>
        <p:spPr>
          <a:xfrm>
            <a:off x="1202760" y="2011680"/>
            <a:ext cx="9783360" cy="4205520"/>
          </a:xfrm>
          <a:prstGeom prst="rect">
            <a:avLst/>
          </a:prstGeom>
          <a:noFill/>
          <a:ln>
            <a:noFill/>
          </a:ln>
        </p:spPr>
        <p:style>
          <a:lnRef idx="0"/>
          <a:fillRef idx="0"/>
          <a:effectRef idx="0"/>
          <a:fontRef idx="minor"/>
        </p:style>
      </p:sp>
      <p:pic>
        <p:nvPicPr>
          <p:cNvPr id="509" name="Picture 3" descr=""/>
          <p:cNvPicPr/>
          <p:nvPr/>
        </p:nvPicPr>
        <p:blipFill>
          <a:blip r:embed="rId1"/>
          <a:stretch/>
        </p:blipFill>
        <p:spPr>
          <a:xfrm>
            <a:off x="1202760" y="2011680"/>
            <a:ext cx="9221040" cy="465444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How to deal with info?</a:t>
            </a:r>
            <a:endParaRPr b="0" lang="en-US" sz="4000" spc="-1" strike="noStrike">
              <a:latin typeface="Arial"/>
            </a:endParaRPr>
          </a:p>
        </p:txBody>
      </p:sp>
      <p:sp>
        <p:nvSpPr>
          <p:cNvPr id="511" name="CustomShape 2"/>
          <p:cNvSpPr/>
          <p:nvPr/>
        </p:nvSpPr>
        <p:spPr>
          <a:xfrm>
            <a:off x="1202760" y="2011680"/>
            <a:ext cx="9783360" cy="4205520"/>
          </a:xfrm>
          <a:prstGeom prst="rect">
            <a:avLst/>
          </a:prstGeom>
          <a:noFill/>
          <a:ln>
            <a:noFill/>
          </a:ln>
        </p:spPr>
        <p:style>
          <a:lnRef idx="0"/>
          <a:fillRef idx="0"/>
          <a:effectRef idx="0"/>
          <a:fontRef idx="minor"/>
        </p:style>
      </p:sp>
      <p:pic>
        <p:nvPicPr>
          <p:cNvPr id="512" name="Picture 3" descr=""/>
          <p:cNvPicPr/>
          <p:nvPr/>
        </p:nvPicPr>
        <p:blipFill>
          <a:blip r:embed="rId1"/>
          <a:stretch/>
        </p:blipFill>
        <p:spPr>
          <a:xfrm>
            <a:off x="228960" y="1792800"/>
            <a:ext cx="7602480" cy="4889520"/>
          </a:xfrm>
          <a:prstGeom prst="rect">
            <a:avLst/>
          </a:prstGeom>
          <a:ln>
            <a:noFill/>
          </a:ln>
        </p:spPr>
      </p:pic>
      <p:pic>
        <p:nvPicPr>
          <p:cNvPr id="513" name="Picture 2" descr="Complaint Handling Cartoon - ReadyToManage"/>
          <p:cNvPicPr/>
          <p:nvPr/>
        </p:nvPicPr>
        <p:blipFill>
          <a:blip r:embed="rId2"/>
          <a:stretch/>
        </p:blipFill>
        <p:spPr>
          <a:xfrm>
            <a:off x="8130240" y="2624040"/>
            <a:ext cx="3835080" cy="382608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1202760" y="284040"/>
            <a:ext cx="9783360" cy="1508040"/>
          </a:xfrm>
          <a:prstGeom prst="rect">
            <a:avLst/>
          </a:prstGeom>
          <a:noFill/>
          <a:ln>
            <a:noFill/>
          </a:ln>
        </p:spPr>
        <p:style>
          <a:lnRef idx="0"/>
          <a:fillRef idx="0"/>
          <a:effectRef idx="0"/>
          <a:fontRef idx="minor"/>
        </p:style>
      </p:sp>
      <p:sp>
        <p:nvSpPr>
          <p:cNvPr id="515" name="CustomShape 2"/>
          <p:cNvSpPr/>
          <p:nvPr/>
        </p:nvSpPr>
        <p:spPr>
          <a:xfrm>
            <a:off x="1202760" y="2011680"/>
            <a:ext cx="9783360" cy="4205520"/>
          </a:xfrm>
          <a:prstGeom prst="rect">
            <a:avLst/>
          </a:prstGeom>
          <a:noFill/>
          <a:ln>
            <a:noFill/>
          </a:ln>
        </p:spPr>
        <p:style>
          <a:lnRef idx="0"/>
          <a:fillRef idx="0"/>
          <a:effectRef idx="0"/>
          <a:fontRef idx="minor"/>
        </p:style>
      </p:sp>
      <p:pic>
        <p:nvPicPr>
          <p:cNvPr id="516" name="Picture 2" descr="اعلانات ❌ ٌٌٌRaed AL Sad 200k (@read_991) | nitter"/>
          <p:cNvPicPr/>
          <p:nvPr/>
        </p:nvPicPr>
        <p:blipFill>
          <a:blip r:embed="rId1"/>
          <a:stretch/>
        </p:blipFill>
        <p:spPr>
          <a:xfrm>
            <a:off x="2566800" y="2286000"/>
            <a:ext cx="7451640" cy="369036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What if not jealous? </a:t>
            </a:r>
            <a:endParaRPr b="0" lang="en-US" sz="4000" spc="-1" strike="noStrike">
              <a:latin typeface="Arial"/>
            </a:endParaRPr>
          </a:p>
        </p:txBody>
      </p:sp>
      <p:sp>
        <p:nvSpPr>
          <p:cNvPr id="518" name="CustomShape 2"/>
          <p:cNvSpPr/>
          <p:nvPr/>
        </p:nvSpPr>
        <p:spPr>
          <a:xfrm>
            <a:off x="1202760" y="2011680"/>
            <a:ext cx="9783360" cy="4205520"/>
          </a:xfrm>
          <a:prstGeom prst="rect">
            <a:avLst/>
          </a:prstGeom>
          <a:noFill/>
          <a:ln>
            <a:noFill/>
          </a:ln>
        </p:spPr>
        <p:style>
          <a:lnRef idx="0"/>
          <a:fillRef idx="0"/>
          <a:effectRef idx="0"/>
          <a:fontRef idx="minor"/>
        </p:style>
      </p:sp>
      <p:pic>
        <p:nvPicPr>
          <p:cNvPr id="519" name="Picture 2" descr="صور كومنتات للفيس بوك يعنى اعمل ايه احمد مكى - أكتب اسمك على الصور"/>
          <p:cNvPicPr/>
          <p:nvPr/>
        </p:nvPicPr>
        <p:blipFill>
          <a:blip r:embed="rId1"/>
          <a:stretch/>
        </p:blipFill>
        <p:spPr>
          <a:xfrm>
            <a:off x="2862360" y="2403000"/>
            <a:ext cx="4720680" cy="381420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Update rationally </a:t>
            </a:r>
            <a:endParaRPr b="0" lang="en-US" sz="4000" spc="-1" strike="noStrike">
              <a:latin typeface="Arial"/>
            </a:endParaRPr>
          </a:p>
        </p:txBody>
      </p:sp>
      <p:sp>
        <p:nvSpPr>
          <p:cNvPr id="521" name="CustomShape 2"/>
          <p:cNvSpPr/>
          <p:nvPr/>
        </p:nvSpPr>
        <p:spPr>
          <a:xfrm>
            <a:off x="1202760" y="2011680"/>
            <a:ext cx="9783360" cy="4205520"/>
          </a:xfrm>
          <a:prstGeom prst="rect">
            <a:avLst/>
          </a:prstGeom>
          <a:noFill/>
          <a:ln>
            <a:noFill/>
          </a:ln>
        </p:spPr>
        <p:style>
          <a:lnRef idx="0"/>
          <a:fillRef idx="0"/>
          <a:effectRef idx="0"/>
          <a:fontRef idx="minor"/>
        </p:style>
      </p:sp>
      <p:pic>
        <p:nvPicPr>
          <p:cNvPr id="522" name="Picture 3" descr=""/>
          <p:cNvPicPr/>
          <p:nvPr/>
        </p:nvPicPr>
        <p:blipFill>
          <a:blip r:embed="rId1"/>
          <a:stretch/>
        </p:blipFill>
        <p:spPr>
          <a:xfrm>
            <a:off x="1033560" y="2011680"/>
            <a:ext cx="8917200" cy="468900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Rule 2</a:t>
            </a:r>
            <a:endParaRPr b="0" lang="en-US" sz="4000" spc="-1" strike="noStrike">
              <a:latin typeface="Arial"/>
            </a:endParaRPr>
          </a:p>
        </p:txBody>
      </p:sp>
      <p:sp>
        <p:nvSpPr>
          <p:cNvPr id="524" name="CustomShape 2"/>
          <p:cNvSpPr/>
          <p:nvPr/>
        </p:nvSpPr>
        <p:spPr>
          <a:xfrm>
            <a:off x="1202760" y="2011680"/>
            <a:ext cx="9783360" cy="4205520"/>
          </a:xfrm>
          <a:prstGeom prst="rect">
            <a:avLst/>
          </a:prstGeom>
          <a:noFill/>
          <a:ln>
            <a:noFill/>
          </a:ln>
        </p:spPr>
        <p:style>
          <a:lnRef idx="0"/>
          <a:fillRef idx="0"/>
          <a:effectRef idx="0"/>
          <a:fontRef idx="minor"/>
        </p:style>
      </p:sp>
      <p:pic>
        <p:nvPicPr>
          <p:cNvPr id="525" name="Picture 3" descr=""/>
          <p:cNvPicPr/>
          <p:nvPr/>
        </p:nvPicPr>
        <p:blipFill>
          <a:blip r:embed="rId1"/>
          <a:stretch/>
        </p:blipFill>
        <p:spPr>
          <a:xfrm>
            <a:off x="3120840" y="2097000"/>
            <a:ext cx="5515560" cy="463968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1202760" y="284040"/>
            <a:ext cx="9783360" cy="1508040"/>
          </a:xfrm>
          <a:prstGeom prst="rect">
            <a:avLst/>
          </a:prstGeom>
          <a:noFill/>
          <a:ln>
            <a:noFill/>
          </a:ln>
        </p:spPr>
        <p:style>
          <a:lnRef idx="0"/>
          <a:fillRef idx="0"/>
          <a:effectRef idx="0"/>
          <a:fontRef idx="minor"/>
        </p:style>
      </p:sp>
      <p:sp>
        <p:nvSpPr>
          <p:cNvPr id="527" name="CustomShape 2"/>
          <p:cNvSpPr/>
          <p:nvPr/>
        </p:nvSpPr>
        <p:spPr>
          <a:xfrm>
            <a:off x="1202760" y="2011680"/>
            <a:ext cx="9783360" cy="4205520"/>
          </a:xfrm>
          <a:prstGeom prst="rect">
            <a:avLst/>
          </a:prstGeom>
          <a:noFill/>
          <a:ln>
            <a:noFill/>
          </a:ln>
        </p:spPr>
        <p:style>
          <a:lnRef idx="0"/>
          <a:fillRef idx="0"/>
          <a:effectRef idx="0"/>
          <a:fontRef idx="minor"/>
        </p:style>
      </p:sp>
      <p:pic>
        <p:nvPicPr>
          <p:cNvPr id="528" name="Picture 3" descr=""/>
          <p:cNvPicPr/>
          <p:nvPr/>
        </p:nvPicPr>
        <p:blipFill>
          <a:blip r:embed="rId1"/>
          <a:stretch/>
        </p:blipFill>
        <p:spPr>
          <a:xfrm>
            <a:off x="2892960" y="923040"/>
            <a:ext cx="5848560" cy="59342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1202760" y="284040"/>
            <a:ext cx="9783360" cy="1508040"/>
          </a:xfrm>
          <a:prstGeom prst="rect">
            <a:avLst/>
          </a:prstGeom>
          <a:noFill/>
          <a:ln>
            <a:noFill/>
          </a:ln>
        </p:spPr>
        <p:style>
          <a:lnRef idx="0"/>
          <a:fillRef idx="0"/>
          <a:effectRef idx="0"/>
          <a:fontRef idx="minor"/>
        </p:style>
      </p:sp>
      <p:sp>
        <p:nvSpPr>
          <p:cNvPr id="23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Are these questions about data?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rPr>
              <a:t>Yes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rPr>
              <a:t>Are these questions about statistics?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rPr>
              <a:t>No!</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What u think?</a:t>
            </a:r>
            <a:endParaRPr b="0" lang="en-US" sz="4000" spc="-1" strike="noStrike">
              <a:latin typeface="Arial"/>
            </a:endParaRPr>
          </a:p>
        </p:txBody>
      </p:sp>
      <p:sp>
        <p:nvSpPr>
          <p:cNvPr id="530" name="CustomShape 2"/>
          <p:cNvSpPr/>
          <p:nvPr/>
        </p:nvSpPr>
        <p:spPr>
          <a:xfrm>
            <a:off x="1202760" y="2011680"/>
            <a:ext cx="9783360" cy="4205520"/>
          </a:xfrm>
          <a:prstGeom prst="rect">
            <a:avLst/>
          </a:prstGeom>
          <a:noFill/>
          <a:ln>
            <a:noFill/>
          </a:ln>
        </p:spPr>
        <p:style>
          <a:lnRef idx="0"/>
          <a:fillRef idx="0"/>
          <a:effectRef idx="0"/>
          <a:fontRef idx="minor"/>
        </p:style>
      </p:sp>
      <p:pic>
        <p:nvPicPr>
          <p:cNvPr id="531" name="Picture 3" descr=""/>
          <p:cNvPicPr/>
          <p:nvPr/>
        </p:nvPicPr>
        <p:blipFill>
          <a:blip r:embed="rId1"/>
          <a:stretch/>
        </p:blipFill>
        <p:spPr>
          <a:xfrm>
            <a:off x="1202760" y="2011680"/>
            <a:ext cx="9376920" cy="484560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New data</a:t>
            </a:r>
            <a:endParaRPr b="0" lang="en-US" sz="4000" spc="-1" strike="noStrike">
              <a:latin typeface="Arial"/>
            </a:endParaRPr>
          </a:p>
        </p:txBody>
      </p:sp>
      <p:sp>
        <p:nvSpPr>
          <p:cNvPr id="533" name="CustomShape 2"/>
          <p:cNvSpPr/>
          <p:nvPr/>
        </p:nvSpPr>
        <p:spPr>
          <a:xfrm>
            <a:off x="1202760" y="2011680"/>
            <a:ext cx="9783360" cy="4205520"/>
          </a:xfrm>
          <a:prstGeom prst="rect">
            <a:avLst/>
          </a:prstGeom>
          <a:noFill/>
          <a:ln>
            <a:noFill/>
          </a:ln>
        </p:spPr>
        <p:style>
          <a:lnRef idx="0"/>
          <a:fillRef idx="0"/>
          <a:effectRef idx="0"/>
          <a:fontRef idx="minor"/>
        </p:style>
      </p:sp>
      <p:pic>
        <p:nvPicPr>
          <p:cNvPr id="534" name="Picture 3" descr=""/>
          <p:cNvPicPr/>
          <p:nvPr/>
        </p:nvPicPr>
        <p:blipFill>
          <a:blip r:embed="rId1"/>
          <a:stretch/>
        </p:blipFill>
        <p:spPr>
          <a:xfrm>
            <a:off x="1202760" y="2011680"/>
            <a:ext cx="9376920" cy="4845600"/>
          </a:xfrm>
          <a:prstGeom prst="rect">
            <a:avLst/>
          </a:prstGeom>
          <a:ln>
            <a:noFill/>
          </a:ln>
        </p:spPr>
      </p:pic>
      <p:sp>
        <p:nvSpPr>
          <p:cNvPr id="535" name="CustomShape 3"/>
          <p:cNvSpPr/>
          <p:nvPr/>
        </p:nvSpPr>
        <p:spPr>
          <a:xfrm>
            <a:off x="4153680" y="4065480"/>
            <a:ext cx="55638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 smart friend tells u meditation is useful</a:t>
            </a:r>
            <a:endParaRPr b="0" lang="en-US" sz="1800" spc="-1" strike="noStrike">
              <a:latin typeface="Arial"/>
            </a:endParaRPr>
          </a:p>
        </p:txBody>
      </p:sp>
      <p:sp>
        <p:nvSpPr>
          <p:cNvPr id="536" name="CustomShape 4"/>
          <p:cNvSpPr/>
          <p:nvPr/>
        </p:nvSpPr>
        <p:spPr>
          <a:xfrm>
            <a:off x="6509160" y="5550120"/>
            <a:ext cx="17355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 to do?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Update a bit!</a:t>
            </a:r>
            <a:endParaRPr b="0" lang="en-US" sz="4000" spc="-1" strike="noStrike">
              <a:latin typeface="Arial"/>
            </a:endParaRPr>
          </a:p>
        </p:txBody>
      </p:sp>
      <p:sp>
        <p:nvSpPr>
          <p:cNvPr id="538" name="CustomShape 2"/>
          <p:cNvSpPr/>
          <p:nvPr/>
        </p:nvSpPr>
        <p:spPr>
          <a:xfrm>
            <a:off x="1202760" y="2011680"/>
            <a:ext cx="9783360" cy="4205520"/>
          </a:xfrm>
          <a:prstGeom prst="rect">
            <a:avLst/>
          </a:prstGeom>
          <a:noFill/>
          <a:ln>
            <a:noFill/>
          </a:ln>
        </p:spPr>
        <p:style>
          <a:lnRef idx="0"/>
          <a:fillRef idx="0"/>
          <a:effectRef idx="0"/>
          <a:fontRef idx="minor"/>
        </p:style>
      </p:sp>
      <p:pic>
        <p:nvPicPr>
          <p:cNvPr id="539" name="Picture 3" descr=""/>
          <p:cNvPicPr/>
          <p:nvPr/>
        </p:nvPicPr>
        <p:blipFill>
          <a:blip r:embed="rId1"/>
          <a:stretch/>
        </p:blipFill>
        <p:spPr>
          <a:xfrm>
            <a:off x="744480" y="2246400"/>
            <a:ext cx="10242000" cy="4697280"/>
          </a:xfrm>
          <a:prstGeom prst="rect">
            <a:avLst/>
          </a:prstGeom>
          <a:ln>
            <a:noFill/>
          </a:ln>
        </p:spPr>
      </p:pic>
      <p:sp>
        <p:nvSpPr>
          <p:cNvPr id="540" name="CustomShape 3"/>
          <p:cNvSpPr/>
          <p:nvPr/>
        </p:nvSpPr>
        <p:spPr>
          <a:xfrm>
            <a:off x="9439560" y="5152680"/>
            <a:ext cx="15526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It depends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More and more info?</a:t>
            </a:r>
            <a:endParaRPr b="0" lang="en-US" sz="4000" spc="-1" strike="noStrike">
              <a:latin typeface="Arial"/>
            </a:endParaRPr>
          </a:p>
        </p:txBody>
      </p:sp>
      <p:sp>
        <p:nvSpPr>
          <p:cNvPr id="542" name="CustomShape 2"/>
          <p:cNvSpPr/>
          <p:nvPr/>
        </p:nvSpPr>
        <p:spPr>
          <a:xfrm>
            <a:off x="1202760" y="2011680"/>
            <a:ext cx="9783360" cy="4205520"/>
          </a:xfrm>
          <a:prstGeom prst="rect">
            <a:avLst/>
          </a:prstGeom>
          <a:noFill/>
          <a:ln>
            <a:noFill/>
          </a:ln>
        </p:spPr>
        <p:style>
          <a:lnRef idx="0"/>
          <a:fillRef idx="0"/>
          <a:effectRef idx="0"/>
          <a:fontRef idx="minor"/>
        </p:style>
      </p:sp>
      <p:pic>
        <p:nvPicPr>
          <p:cNvPr id="543" name="Picture 3" descr=""/>
          <p:cNvPicPr/>
          <p:nvPr/>
        </p:nvPicPr>
        <p:blipFill>
          <a:blip r:embed="rId1"/>
          <a:stretch/>
        </p:blipFill>
        <p:spPr>
          <a:xfrm>
            <a:off x="417600" y="2011680"/>
            <a:ext cx="7115760" cy="4555080"/>
          </a:xfrm>
          <a:prstGeom prst="rect">
            <a:avLst/>
          </a:prstGeom>
          <a:ln>
            <a:noFill/>
          </a:ln>
        </p:spPr>
      </p:pic>
      <p:pic>
        <p:nvPicPr>
          <p:cNvPr id="544" name="Picture 2" descr="VRC Game Design Animation Challenge: Team 1437Z: Patriot Robotics: TIPPING  POINT (2016) - YouTube"/>
          <p:cNvPicPr/>
          <p:nvPr/>
        </p:nvPicPr>
        <p:blipFill>
          <a:blip r:embed="rId2"/>
          <a:stretch/>
        </p:blipFill>
        <p:spPr>
          <a:xfrm>
            <a:off x="7785720" y="2575080"/>
            <a:ext cx="4405680" cy="342828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3 rules </a:t>
            </a:r>
            <a:endParaRPr b="0" lang="en-US" sz="4000" spc="-1" strike="noStrike">
              <a:latin typeface="Arial"/>
            </a:endParaRPr>
          </a:p>
        </p:txBody>
      </p:sp>
      <p:sp>
        <p:nvSpPr>
          <p:cNvPr id="546" name="CustomShape 2"/>
          <p:cNvSpPr/>
          <p:nvPr/>
        </p:nvSpPr>
        <p:spPr>
          <a:xfrm>
            <a:off x="1202760" y="2011680"/>
            <a:ext cx="9783360" cy="4205520"/>
          </a:xfrm>
          <a:prstGeom prst="rect">
            <a:avLst/>
          </a:prstGeom>
          <a:noFill/>
          <a:ln>
            <a:noFill/>
          </a:ln>
        </p:spPr>
        <p:style>
          <a:lnRef idx="0"/>
          <a:fillRef idx="0"/>
          <a:effectRef idx="0"/>
          <a:fontRef idx="minor"/>
        </p:style>
      </p:sp>
      <p:pic>
        <p:nvPicPr>
          <p:cNvPr id="547" name="Picture 3" descr=""/>
          <p:cNvPicPr/>
          <p:nvPr/>
        </p:nvPicPr>
        <p:blipFill>
          <a:blip r:embed="rId1"/>
          <a:stretch/>
        </p:blipFill>
        <p:spPr>
          <a:xfrm>
            <a:off x="2902320" y="2011680"/>
            <a:ext cx="4551840" cy="471780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Want more info?</a:t>
            </a:r>
            <a:endParaRPr b="0" lang="en-US" sz="4000" spc="-1" strike="noStrike">
              <a:latin typeface="Arial"/>
            </a:endParaRPr>
          </a:p>
        </p:txBody>
      </p:sp>
      <p:sp>
        <p:nvSpPr>
          <p:cNvPr id="549" name="CustomShape 2"/>
          <p:cNvSpPr/>
          <p:nvPr/>
        </p:nvSpPr>
        <p:spPr>
          <a:xfrm>
            <a:off x="1202760" y="2011680"/>
            <a:ext cx="9783360" cy="4205520"/>
          </a:xfrm>
          <a:prstGeom prst="rect">
            <a:avLst/>
          </a:prstGeom>
          <a:noFill/>
          <a:ln>
            <a:noFill/>
          </a:ln>
        </p:spPr>
        <p:style>
          <a:lnRef idx="0"/>
          <a:fillRef idx="0"/>
          <a:effectRef idx="0"/>
          <a:fontRef idx="minor"/>
        </p:style>
      </p:sp>
      <p:pic>
        <p:nvPicPr>
          <p:cNvPr id="550" name="Picture 3" descr=""/>
          <p:cNvPicPr/>
          <p:nvPr/>
        </p:nvPicPr>
        <p:blipFill>
          <a:blip r:embed="rId1"/>
          <a:stretch/>
        </p:blipFill>
        <p:spPr>
          <a:xfrm>
            <a:off x="2565360" y="2271600"/>
            <a:ext cx="7058160" cy="438156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Heart of bayes’ theorem?</a:t>
            </a:r>
            <a:endParaRPr b="0" lang="en-US" sz="4000" spc="-1" strike="noStrike">
              <a:latin typeface="Arial"/>
            </a:endParaRPr>
          </a:p>
        </p:txBody>
      </p:sp>
      <p:sp>
        <p:nvSpPr>
          <p:cNvPr id="55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1202760" y="284040"/>
            <a:ext cx="9783360" cy="1508040"/>
          </a:xfrm>
          <a:prstGeom prst="rect">
            <a:avLst/>
          </a:prstGeom>
          <a:noFill/>
          <a:ln>
            <a:noFill/>
          </a:ln>
        </p:spPr>
        <p:style>
          <a:lnRef idx="0"/>
          <a:fillRef idx="0"/>
          <a:effectRef idx="0"/>
          <a:fontRef idx="minor"/>
        </p:style>
      </p:sp>
      <p:sp>
        <p:nvSpPr>
          <p:cNvPr id="554" name="CustomShape 2"/>
          <p:cNvSpPr/>
          <p:nvPr/>
        </p:nvSpPr>
        <p:spPr>
          <a:xfrm>
            <a:off x="1202760" y="2011680"/>
            <a:ext cx="9783360" cy="4205520"/>
          </a:xfrm>
          <a:prstGeom prst="rect">
            <a:avLst/>
          </a:prstGeom>
          <a:noFill/>
          <a:ln>
            <a:noFill/>
          </a:ln>
        </p:spPr>
        <p:style>
          <a:lnRef idx="0"/>
          <a:fillRef idx="0"/>
          <a:effectRef idx="0"/>
          <a:fontRef idx="minor"/>
        </p:style>
      </p:sp>
      <p:pic>
        <p:nvPicPr>
          <p:cNvPr id="555" name="Picture 5" descr=""/>
          <p:cNvPicPr/>
          <p:nvPr/>
        </p:nvPicPr>
        <p:blipFill>
          <a:blip r:embed="rId1"/>
          <a:stretch/>
        </p:blipFill>
        <p:spPr>
          <a:xfrm>
            <a:off x="760680" y="2011680"/>
            <a:ext cx="10668240" cy="458280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Maybe we differ </a:t>
            </a:r>
            <a:endParaRPr b="0" lang="en-US" sz="4000" spc="-1" strike="noStrike">
              <a:latin typeface="Arial"/>
            </a:endParaRPr>
          </a:p>
        </p:txBody>
      </p:sp>
      <p:sp>
        <p:nvSpPr>
          <p:cNvPr id="557" name="CustomShape 2"/>
          <p:cNvSpPr/>
          <p:nvPr/>
        </p:nvSpPr>
        <p:spPr>
          <a:xfrm>
            <a:off x="1202760" y="2011680"/>
            <a:ext cx="9783360" cy="4205520"/>
          </a:xfrm>
          <a:prstGeom prst="rect">
            <a:avLst/>
          </a:prstGeom>
          <a:noFill/>
          <a:ln>
            <a:noFill/>
          </a:ln>
        </p:spPr>
        <p:style>
          <a:lnRef idx="0"/>
          <a:fillRef idx="0"/>
          <a:effectRef idx="0"/>
          <a:fontRef idx="minor"/>
        </p:style>
      </p:sp>
      <p:pic>
        <p:nvPicPr>
          <p:cNvPr id="558" name="Picture 3" descr=""/>
          <p:cNvPicPr/>
          <p:nvPr/>
        </p:nvPicPr>
        <p:blipFill>
          <a:blip r:embed="rId1"/>
          <a:stretch/>
        </p:blipFill>
        <p:spPr>
          <a:xfrm>
            <a:off x="6639480" y="1792800"/>
            <a:ext cx="5551920" cy="5064120"/>
          </a:xfrm>
          <a:prstGeom prst="rect">
            <a:avLst/>
          </a:prstGeom>
          <a:ln>
            <a:noFill/>
          </a:ln>
        </p:spPr>
      </p:pic>
      <p:pic>
        <p:nvPicPr>
          <p:cNvPr id="559" name="Picture 4" descr=""/>
          <p:cNvPicPr/>
          <p:nvPr/>
        </p:nvPicPr>
        <p:blipFill>
          <a:blip r:embed="rId2"/>
          <a:stretch/>
        </p:blipFill>
        <p:spPr>
          <a:xfrm>
            <a:off x="159120" y="1792800"/>
            <a:ext cx="6221160" cy="506412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1202760" y="284040"/>
            <a:ext cx="9783360" cy="1508040"/>
          </a:xfrm>
          <a:prstGeom prst="rect">
            <a:avLst/>
          </a:prstGeom>
          <a:noFill/>
          <a:ln>
            <a:noFill/>
          </a:ln>
        </p:spPr>
        <p:style>
          <a:lnRef idx="0"/>
          <a:fillRef idx="0"/>
          <a:effectRef idx="0"/>
          <a:fontRef idx="minor"/>
        </p:style>
      </p:sp>
      <p:sp>
        <p:nvSpPr>
          <p:cNvPr id="561" name="CustomShape 2"/>
          <p:cNvSpPr/>
          <p:nvPr/>
        </p:nvSpPr>
        <p:spPr>
          <a:xfrm>
            <a:off x="1103400" y="2060640"/>
            <a:ext cx="4395600" cy="4195080"/>
          </a:xfrm>
          <a:prstGeom prst="rect">
            <a:avLst/>
          </a:prstGeom>
          <a:noFill/>
          <a:ln>
            <a:noFill/>
          </a:ln>
        </p:spPr>
        <p:style>
          <a:lnRef idx="0"/>
          <a:fillRef idx="0"/>
          <a:effectRef idx="0"/>
          <a:fontRef idx="minor"/>
        </p:style>
      </p:sp>
      <p:sp>
        <p:nvSpPr>
          <p:cNvPr id="562" name="CustomShape 3"/>
          <p:cNvSpPr/>
          <p:nvPr/>
        </p:nvSpPr>
        <p:spPr>
          <a:xfrm>
            <a:off x="5654520" y="2055960"/>
            <a:ext cx="4395600" cy="4199400"/>
          </a:xfrm>
          <a:prstGeom prst="rect">
            <a:avLst/>
          </a:prstGeom>
          <a:noFill/>
          <a:ln>
            <a:noFill/>
          </a:ln>
        </p:spPr>
        <p:style>
          <a:lnRef idx="0"/>
          <a:fillRef idx="0"/>
          <a:effectRef idx="0"/>
          <a:fontRef idx="minor"/>
        </p:style>
      </p:sp>
      <p:pic>
        <p:nvPicPr>
          <p:cNvPr id="563" name="Picture 4_1" descr=""/>
          <p:cNvPicPr/>
          <p:nvPr/>
        </p:nvPicPr>
        <p:blipFill>
          <a:blip r:embed="rId1"/>
          <a:stretch/>
        </p:blipFill>
        <p:spPr>
          <a:xfrm>
            <a:off x="1612800" y="2298600"/>
            <a:ext cx="8963640" cy="37144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8745</TotalTime>
  <Application>LibreOffice/6.4.7.2$Linux_X86_64 LibreOffice_project/40$Build-2</Application>
  <Words>1524</Words>
  <Paragraphs>286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2021-02-25T12:41:46Z</dcterms:created>
  <dc:creator>santarabantoosoo</dc:creator>
  <dc:description/>
  <dc:language>en-US</dc:language>
  <cp:lastModifiedBy/>
  <dcterms:modified xsi:type="dcterms:W3CDTF">2022-01-04T22:15:11Z</dcterms:modified>
  <cp:revision>249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106</vt:i4>
  </property>
</Properties>
</file>